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51"/>
  </p:notesMasterIdLst>
  <p:sldIdLst>
    <p:sldId id="256" r:id="rId2"/>
    <p:sldId id="257" r:id="rId3"/>
    <p:sldId id="261" r:id="rId4"/>
    <p:sldId id="258" r:id="rId5"/>
    <p:sldId id="259" r:id="rId6"/>
    <p:sldId id="262" r:id="rId7"/>
    <p:sldId id="264" r:id="rId8"/>
    <p:sldId id="263" r:id="rId9"/>
    <p:sldId id="305" r:id="rId10"/>
    <p:sldId id="306" r:id="rId11"/>
    <p:sldId id="307" r:id="rId12"/>
    <p:sldId id="265" r:id="rId13"/>
    <p:sldId id="266" r:id="rId14"/>
    <p:sldId id="267" r:id="rId15"/>
    <p:sldId id="268" r:id="rId16"/>
    <p:sldId id="270" r:id="rId17"/>
    <p:sldId id="271" r:id="rId18"/>
    <p:sldId id="272" r:id="rId19"/>
    <p:sldId id="273" r:id="rId20"/>
    <p:sldId id="274" r:id="rId21"/>
    <p:sldId id="300" r:id="rId22"/>
    <p:sldId id="275" r:id="rId23"/>
    <p:sldId id="276" r:id="rId24"/>
    <p:sldId id="277" r:id="rId25"/>
    <p:sldId id="278" r:id="rId26"/>
    <p:sldId id="301" r:id="rId27"/>
    <p:sldId id="308" r:id="rId28"/>
    <p:sldId id="310" r:id="rId29"/>
    <p:sldId id="311" r:id="rId30"/>
    <p:sldId id="281" r:id="rId31"/>
    <p:sldId id="280" r:id="rId32"/>
    <p:sldId id="282" r:id="rId33"/>
    <p:sldId id="284" r:id="rId34"/>
    <p:sldId id="283" r:id="rId35"/>
    <p:sldId id="286" r:id="rId36"/>
    <p:sldId id="285" r:id="rId37"/>
    <p:sldId id="302" r:id="rId38"/>
    <p:sldId id="287" r:id="rId39"/>
    <p:sldId id="303" r:id="rId40"/>
    <p:sldId id="289" r:id="rId41"/>
    <p:sldId id="290" r:id="rId42"/>
    <p:sldId id="292" r:id="rId43"/>
    <p:sldId id="291" r:id="rId44"/>
    <p:sldId id="294" r:id="rId45"/>
    <p:sldId id="295" r:id="rId46"/>
    <p:sldId id="296" r:id="rId47"/>
    <p:sldId id="297" r:id="rId48"/>
    <p:sldId id="293" r:id="rId49"/>
    <p:sldId id="298"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7" autoAdjust="0"/>
    <p:restoredTop sz="89988" autoAdjust="0"/>
  </p:normalViewPr>
  <p:slideViewPr>
    <p:cSldViewPr snapToGrid="0">
      <p:cViewPr varScale="1">
        <p:scale>
          <a:sx n="77" d="100"/>
          <a:sy n="77" d="100"/>
        </p:scale>
        <p:origin x="-228"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946E85-B6FB-4742-B52D-CD3A591F6A76}" type="datetimeFigureOut">
              <a:rPr lang="en-US" smtClean="0"/>
              <a:pPr/>
              <a:t>10/12/2015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895D76-06B7-4D8B-A910-694DB0D16D1D}" type="slidenum">
              <a:rPr lang="en-US" smtClean="0"/>
              <a:pPr/>
              <a:t>‹#›</a:t>
            </a:fld>
            <a:endParaRPr lang="en-US"/>
          </a:p>
        </p:txBody>
      </p:sp>
    </p:spTree>
    <p:extLst>
      <p:ext uri="{BB962C8B-B14F-4D97-AF65-F5344CB8AC3E}">
        <p14:creationId xmlns:p14="http://schemas.microsoft.com/office/powerpoint/2010/main" xmlns="" val="3738150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Model the constitutional requirements for president with the students (Box 3). </a:t>
            </a:r>
          </a:p>
        </p:txBody>
      </p:sp>
      <p:sp>
        <p:nvSpPr>
          <p:cNvPr id="4" name="Slide Number Placeholder 3"/>
          <p:cNvSpPr>
            <a:spLocks noGrp="1"/>
          </p:cNvSpPr>
          <p:nvPr>
            <p:ph type="sldNum" sz="quarter" idx="10"/>
          </p:nvPr>
        </p:nvSpPr>
        <p:spPr/>
        <p:txBody>
          <a:bodyPr/>
          <a:lstStyle/>
          <a:p>
            <a:fld id="{D5895D76-06B7-4D8B-A910-694DB0D16D1D}" type="slidenum">
              <a:rPr lang="en-US" smtClean="0"/>
              <a:pPr/>
              <a:t>6</a:t>
            </a:fld>
            <a:endParaRPr lang="en-US"/>
          </a:p>
        </p:txBody>
      </p:sp>
    </p:spTree>
    <p:extLst>
      <p:ext uri="{BB962C8B-B14F-4D97-AF65-F5344CB8AC3E}">
        <p14:creationId xmlns:p14="http://schemas.microsoft.com/office/powerpoint/2010/main" xmlns="" val="3121051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link will bring you to the general page for the election year specified. Hover over the ads for the candidate to find the specific ad listed</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44</a:t>
            </a:fld>
            <a:endParaRPr lang="en-US"/>
          </a:p>
        </p:txBody>
      </p:sp>
    </p:spTree>
    <p:extLst>
      <p:ext uri="{BB962C8B-B14F-4D97-AF65-F5344CB8AC3E}">
        <p14:creationId xmlns:p14="http://schemas.microsoft.com/office/powerpoint/2010/main" xmlns="" val="262791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link will bring you to the general page for the election year specified. Hover over the ads for the candidate to find the specific ad listed</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45</a:t>
            </a:fld>
            <a:endParaRPr lang="en-US"/>
          </a:p>
        </p:txBody>
      </p:sp>
    </p:spTree>
    <p:extLst>
      <p:ext uri="{BB962C8B-B14F-4D97-AF65-F5344CB8AC3E}">
        <p14:creationId xmlns:p14="http://schemas.microsoft.com/office/powerpoint/2010/main" xmlns="" val="3962567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link will bring you to the general page for the election year specified. Hover over the ads for the candidate to find the specific ad listed</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46</a:t>
            </a:fld>
            <a:endParaRPr lang="en-US"/>
          </a:p>
        </p:txBody>
      </p:sp>
    </p:spTree>
    <p:extLst>
      <p:ext uri="{BB962C8B-B14F-4D97-AF65-F5344CB8AC3E}">
        <p14:creationId xmlns:p14="http://schemas.microsoft.com/office/powerpoint/2010/main" xmlns="" val="2126745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Model the constitutional requirements for president with the students (Box 3). </a:t>
            </a:r>
          </a:p>
        </p:txBody>
      </p:sp>
      <p:sp>
        <p:nvSpPr>
          <p:cNvPr id="4" name="Slide Number Placeholder 3"/>
          <p:cNvSpPr>
            <a:spLocks noGrp="1"/>
          </p:cNvSpPr>
          <p:nvPr>
            <p:ph type="sldNum" sz="quarter" idx="10"/>
          </p:nvPr>
        </p:nvSpPr>
        <p:spPr/>
        <p:txBody>
          <a:bodyPr/>
          <a:lstStyle/>
          <a:p>
            <a:fld id="{D5895D76-06B7-4D8B-A910-694DB0D16D1D}" type="slidenum">
              <a:rPr lang="en-US" smtClean="0"/>
              <a:pPr/>
              <a:t>7</a:t>
            </a:fld>
            <a:endParaRPr lang="en-US"/>
          </a:p>
        </p:txBody>
      </p:sp>
    </p:spTree>
    <p:extLst>
      <p:ext uri="{BB962C8B-B14F-4D97-AF65-F5344CB8AC3E}">
        <p14:creationId xmlns:p14="http://schemas.microsoft.com/office/powerpoint/2010/main" xmlns="" val="3121051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enough</a:t>
            </a:r>
            <a:r>
              <a:rPr lang="en-US" baseline="0" dirty="0" smtClean="0"/>
              <a:t> copies so pairs can look at one copy. </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18</a:t>
            </a:fld>
            <a:endParaRPr lang="en-US"/>
          </a:p>
        </p:txBody>
      </p:sp>
    </p:spTree>
    <p:extLst>
      <p:ext uri="{BB962C8B-B14F-4D97-AF65-F5344CB8AC3E}">
        <p14:creationId xmlns:p14="http://schemas.microsoft.com/office/powerpoint/2010/main" xmlns="" val="3409935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19</a:t>
            </a:fld>
            <a:endParaRPr lang="en-US"/>
          </a:p>
        </p:txBody>
      </p:sp>
    </p:spTree>
    <p:extLst>
      <p:ext uri="{BB962C8B-B14F-4D97-AF65-F5344CB8AC3E}">
        <p14:creationId xmlns:p14="http://schemas.microsoft.com/office/powerpoint/2010/main" xmlns="" val="153141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enough copies of the chart for at least one per table group to share. </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24</a:t>
            </a:fld>
            <a:endParaRPr lang="en-US"/>
          </a:p>
        </p:txBody>
      </p:sp>
    </p:spTree>
    <p:extLst>
      <p:ext uri="{BB962C8B-B14F-4D97-AF65-F5344CB8AC3E}">
        <p14:creationId xmlns:p14="http://schemas.microsoft.com/office/powerpoint/2010/main" xmlns="" val="41159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the Democratic Party, hover over the “Issues” headline at the top of the page. For the Republican Party, scroll down to the bottom of the page to view a list of issues. As an alternative, during an election year instead of showing the party websites use actual candidate websites</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32</a:t>
            </a:fld>
            <a:endParaRPr lang="en-US"/>
          </a:p>
        </p:txBody>
      </p:sp>
    </p:spTree>
    <p:extLst>
      <p:ext uri="{BB962C8B-B14F-4D97-AF65-F5344CB8AC3E}">
        <p14:creationId xmlns:p14="http://schemas.microsoft.com/office/powerpoint/2010/main" xmlns="" val="301206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Start at 0:45 and end at 2:32. Teacher note: this video was made in preparation for the 2008 debates. In this clip the 2008 debate locations are mentioned. </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36</a:t>
            </a:fld>
            <a:endParaRPr lang="en-US"/>
          </a:p>
        </p:txBody>
      </p:sp>
    </p:spTree>
    <p:extLst>
      <p:ext uri="{BB962C8B-B14F-4D97-AF65-F5344CB8AC3E}">
        <p14:creationId xmlns:p14="http://schemas.microsoft.com/office/powerpoint/2010/main" xmlns="" val="66876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Start at 2:18 and end at 4:20. Teacher note: this video begins with a 30 second commercial advertisement, be sure to cue the video before class. This video</a:t>
            </a:r>
          </a:p>
          <a:p>
            <a:r>
              <a:rPr lang="en-US" sz="1200" b="0" i="0" u="none" strike="noStrike" kern="1200" baseline="0" dirty="0" smtClean="0">
                <a:solidFill>
                  <a:schemeClr val="tx1"/>
                </a:solidFill>
                <a:latin typeface="+mn-lt"/>
                <a:ea typeface="+mn-ea"/>
                <a:cs typeface="+mn-cs"/>
              </a:rPr>
              <a:t>begins with three debate examples and then concludes with a summary of the importance of debates for voters.</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38</a:t>
            </a:fld>
            <a:endParaRPr lang="en-US"/>
          </a:p>
        </p:txBody>
      </p:sp>
    </p:spTree>
    <p:extLst>
      <p:ext uri="{BB962C8B-B14F-4D97-AF65-F5344CB8AC3E}">
        <p14:creationId xmlns:p14="http://schemas.microsoft.com/office/powerpoint/2010/main" xmlns="" val="556787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link will bring you to the general page for the election year specified. Hover over the ads for the candidate to find the specific ad listed</a:t>
            </a:r>
            <a:endParaRPr lang="en-US" dirty="0"/>
          </a:p>
        </p:txBody>
      </p:sp>
      <p:sp>
        <p:nvSpPr>
          <p:cNvPr id="4" name="Slide Number Placeholder 3"/>
          <p:cNvSpPr>
            <a:spLocks noGrp="1"/>
          </p:cNvSpPr>
          <p:nvPr>
            <p:ph type="sldNum" sz="quarter" idx="10"/>
          </p:nvPr>
        </p:nvSpPr>
        <p:spPr/>
        <p:txBody>
          <a:bodyPr/>
          <a:lstStyle/>
          <a:p>
            <a:fld id="{D5895D76-06B7-4D8B-A910-694DB0D16D1D}" type="slidenum">
              <a:rPr lang="en-US" smtClean="0"/>
              <a:pPr/>
              <a:t>43</a:t>
            </a:fld>
            <a:endParaRPr lang="en-US"/>
          </a:p>
        </p:txBody>
      </p:sp>
    </p:spTree>
    <p:extLst>
      <p:ext uri="{BB962C8B-B14F-4D97-AF65-F5344CB8AC3E}">
        <p14:creationId xmlns:p14="http://schemas.microsoft.com/office/powerpoint/2010/main" xmlns="" val="350084855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10/12/2015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10/12/2015</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10/12/2015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10/12/2015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10/12/2015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10/12/2015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10/12/2015</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10/12/2015</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10/12/2015</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000-0099/0099/Sections/0099.012.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000-0099/0099/Sections/0099.012.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0000-0099/0099/Sections/0099.012.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democrats.org/party-platfor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hyperlink" Target="https://gop.com/our-gop/"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bs.org/newshour/spc/debatingourdestiny/teacher_guide.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www.nytimes.com/video/2012/09/28/us/politics/100000001814028/presidential-debate-moments.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livingroomcandidate.org/commercials/198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livingroomcandidate.org/commercials/199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www.livingroomcandidate.org/commercials/2000"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www.livingroomcandidate.org/commercials/201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SS.7.C.2.9: Evaluate </a:t>
            </a:r>
            <a:r>
              <a:rPr lang="en-US" sz="4800" dirty="0"/>
              <a:t>candidates for political office by analyzing their qualifications, experience, issue-based platforms, debates, and political ads</a:t>
            </a:r>
          </a:p>
        </p:txBody>
      </p:sp>
      <p:sp>
        <p:nvSpPr>
          <p:cNvPr id="3" name="Subtitle 2"/>
          <p:cNvSpPr>
            <a:spLocks noGrp="1"/>
          </p:cNvSpPr>
          <p:nvPr>
            <p:ph type="subTitle" idx="1"/>
          </p:nvPr>
        </p:nvSpPr>
        <p:spPr>
          <a:xfrm>
            <a:off x="244699" y="4389120"/>
            <a:ext cx="9646276" cy="2372288"/>
          </a:xfrm>
        </p:spPr>
        <p:txBody>
          <a:bodyPr>
            <a:normAutofit lnSpcReduction="10000"/>
          </a:bodyPr>
          <a:lstStyle/>
          <a:p>
            <a:pPr marL="342900" lvl="0" indent="-342900">
              <a:buFont typeface="Arial" panose="020B0604020202020204" pitchFamily="34" charset="0"/>
              <a:buChar char="•"/>
            </a:pPr>
            <a:r>
              <a:rPr lang="en-US" dirty="0"/>
              <a:t>Students will identify the constitutional requirements to run for federal political office. </a:t>
            </a:r>
          </a:p>
          <a:p>
            <a:pPr marL="342900" lvl="0" indent="-342900">
              <a:buFont typeface="Arial" panose="020B0604020202020204" pitchFamily="34" charset="0"/>
              <a:buChar char="•"/>
            </a:pPr>
            <a:r>
              <a:rPr lang="en-US" dirty="0"/>
              <a:t>Students will recognize the requirements to run for state and local political offices</a:t>
            </a:r>
          </a:p>
          <a:p>
            <a:pPr marL="342900" lvl="0" indent="-342900">
              <a:buFont typeface="Arial" panose="020B0604020202020204" pitchFamily="34" charset="0"/>
              <a:buChar char="•"/>
            </a:pPr>
            <a:r>
              <a:rPr lang="en-US" dirty="0"/>
              <a:t>Students will </a:t>
            </a:r>
            <a:r>
              <a:rPr lang="en-US" dirty="0" smtClean="0"/>
              <a:t>be </a:t>
            </a:r>
            <a:r>
              <a:rPr lang="en-US" dirty="0"/>
              <a:t>able </a:t>
            </a:r>
            <a:r>
              <a:rPr lang="en-US" dirty="0" smtClean="0"/>
              <a:t>to analyze and/or evaluate the qualifications of candidates for public office based </a:t>
            </a:r>
            <a:r>
              <a:rPr lang="en-US" dirty="0"/>
              <a:t>on their experience, platforms, debates, and political advertisements. </a:t>
            </a:r>
          </a:p>
          <a:p>
            <a:endParaRPr lang="en-US" dirty="0"/>
          </a:p>
        </p:txBody>
      </p:sp>
    </p:spTree>
    <p:extLst>
      <p:ext uri="{BB962C8B-B14F-4D97-AF65-F5344CB8AC3E}">
        <p14:creationId xmlns:p14="http://schemas.microsoft.com/office/powerpoint/2010/main" xmlns="" val="1048618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3315" name="Content Placeholder 3"/>
          <p:cNvPicPr>
            <a:picLocks noGrp="1" noChangeAspect="1"/>
          </p:cNvPicPr>
          <p:nvPr>
            <p:ph idx="1"/>
          </p:nvPr>
        </p:nvPicPr>
        <p:blipFill>
          <a:blip r:embed="rId2"/>
          <a:srcRect/>
          <a:stretch>
            <a:fillRect/>
          </a:stretch>
        </p:blipFill>
        <p:spPr>
          <a:xfrm>
            <a:off x="406400" y="268288"/>
            <a:ext cx="10972800" cy="2051050"/>
          </a:xfrm>
        </p:spPr>
      </p:pic>
      <p:pic>
        <p:nvPicPr>
          <p:cNvPr id="13316" name="Picture 4"/>
          <p:cNvPicPr>
            <a:picLocks noChangeAspect="1"/>
          </p:cNvPicPr>
          <p:nvPr/>
        </p:nvPicPr>
        <p:blipFill>
          <a:blip r:embed="rId3"/>
          <a:srcRect/>
          <a:stretch>
            <a:fillRect/>
          </a:stretch>
        </p:blipFill>
        <p:spPr bwMode="auto">
          <a:xfrm>
            <a:off x="486834" y="3733800"/>
            <a:ext cx="11095567" cy="2362200"/>
          </a:xfrm>
          <a:prstGeom prst="rect">
            <a:avLst/>
          </a:prstGeom>
          <a:noFill/>
          <a:ln w="9525">
            <a:noFill/>
            <a:miter lim="800000"/>
            <a:headEnd/>
            <a:tailEnd/>
          </a:ln>
        </p:spPr>
      </p:pic>
      <p:sp>
        <p:nvSpPr>
          <p:cNvPr id="6" name="TextBox 5"/>
          <p:cNvSpPr txBox="1"/>
          <p:nvPr/>
        </p:nvSpPr>
        <p:spPr>
          <a:xfrm>
            <a:off x="3136900" y="1193800"/>
            <a:ext cx="8128000" cy="369888"/>
          </a:xfrm>
          <a:prstGeom prst="rect">
            <a:avLst/>
          </a:prstGeom>
          <a:noFill/>
        </p:spPr>
        <p:txBody>
          <a:bodyPr>
            <a:spAutoFit/>
          </a:bodyPr>
          <a:lstStyle/>
          <a:p>
            <a:pPr eaLnBrk="1" hangingPunct="1">
              <a:defRPr/>
            </a:pPr>
            <a:r>
              <a:rPr lang="en-US" b="1" dirty="0">
                <a:solidFill>
                  <a:schemeClr val="accent4">
                    <a:lumMod val="75000"/>
                  </a:schemeClr>
                </a:solidFill>
                <a:cs typeface="Arial" panose="020B0604020202020204" pitchFamily="34" charset="0"/>
              </a:rPr>
              <a:t>Member of the U.S. Senate</a:t>
            </a:r>
          </a:p>
        </p:txBody>
      </p:sp>
      <p:sp>
        <p:nvSpPr>
          <p:cNvPr id="7" name="TextBox 6"/>
          <p:cNvSpPr txBox="1"/>
          <p:nvPr/>
        </p:nvSpPr>
        <p:spPr>
          <a:xfrm>
            <a:off x="3251200" y="1671638"/>
            <a:ext cx="7924800" cy="369332"/>
          </a:xfrm>
          <a:prstGeom prst="rect">
            <a:avLst/>
          </a:prstGeom>
          <a:noFill/>
        </p:spPr>
        <p:txBody>
          <a:bodyPr>
            <a:spAutoFit/>
          </a:bodyPr>
          <a:lstStyle/>
          <a:p>
            <a:pPr eaLnBrk="1" hangingPunct="1">
              <a:defRPr/>
            </a:pPr>
            <a:r>
              <a:rPr lang="en-US" b="1" dirty="0">
                <a:solidFill>
                  <a:schemeClr val="accent4">
                    <a:lumMod val="75000"/>
                  </a:schemeClr>
                </a:solidFill>
                <a:cs typeface="Arial" panose="020B0604020202020204" pitchFamily="34" charset="0"/>
              </a:rPr>
              <a:t>30 years old, a citizen for 9 years, live in the state they represent</a:t>
            </a:r>
          </a:p>
        </p:txBody>
      </p:sp>
      <p:sp>
        <p:nvSpPr>
          <p:cNvPr id="8" name="TextBox 7"/>
          <p:cNvSpPr txBox="1"/>
          <p:nvPr/>
        </p:nvSpPr>
        <p:spPr>
          <a:xfrm>
            <a:off x="3352800" y="4953000"/>
            <a:ext cx="8026400" cy="381000"/>
          </a:xfrm>
          <a:prstGeom prst="rect">
            <a:avLst/>
          </a:prstGeom>
          <a:noFill/>
        </p:spPr>
        <p:txBody>
          <a:bodyPr>
            <a:spAutoFit/>
          </a:bodyPr>
          <a:lstStyle/>
          <a:p>
            <a:pPr eaLnBrk="1" hangingPunct="1">
              <a:defRPr/>
            </a:pPr>
            <a:r>
              <a:rPr lang="en-US" b="1" dirty="0">
                <a:solidFill>
                  <a:schemeClr val="accent4">
                    <a:lumMod val="75000"/>
                  </a:schemeClr>
                </a:solidFill>
                <a:cs typeface="Arial" panose="020B0604020202020204" pitchFamily="34" charset="0"/>
              </a:rPr>
              <a:t>The President</a:t>
            </a:r>
          </a:p>
        </p:txBody>
      </p:sp>
      <p:sp>
        <p:nvSpPr>
          <p:cNvPr id="9" name="TextBox 8"/>
          <p:cNvSpPr txBox="1"/>
          <p:nvPr/>
        </p:nvSpPr>
        <p:spPr>
          <a:xfrm>
            <a:off x="3556000" y="5486401"/>
            <a:ext cx="7823200" cy="646113"/>
          </a:xfrm>
          <a:prstGeom prst="rect">
            <a:avLst/>
          </a:prstGeom>
          <a:noFill/>
        </p:spPr>
        <p:txBody>
          <a:bodyPr>
            <a:spAutoFit/>
          </a:bodyPr>
          <a:lstStyle/>
          <a:p>
            <a:pPr eaLnBrk="1" hangingPunct="1">
              <a:defRPr/>
            </a:pPr>
            <a:r>
              <a:rPr lang="en-US" b="1" dirty="0">
                <a:solidFill>
                  <a:schemeClr val="accent4">
                    <a:lumMod val="75000"/>
                  </a:schemeClr>
                </a:solidFill>
                <a:cs typeface="Arial" panose="020B0604020202020204" pitchFamily="34" charset="0"/>
              </a:rPr>
              <a:t>Natural born citizen, 35 years old, resident of the US for at least 14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4339" name="Content Placeholder 3"/>
          <p:cNvPicPr>
            <a:picLocks noGrp="1" noChangeAspect="1"/>
          </p:cNvPicPr>
          <p:nvPr>
            <p:ph idx="1"/>
          </p:nvPr>
        </p:nvPicPr>
        <p:blipFill>
          <a:blip r:embed="rId2"/>
          <a:srcRect/>
          <a:stretch>
            <a:fillRect/>
          </a:stretch>
        </p:blipFill>
        <p:spPr>
          <a:xfrm>
            <a:off x="270934" y="228600"/>
            <a:ext cx="11650133" cy="3154363"/>
          </a:xfrm>
        </p:spPr>
      </p:pic>
      <p:pic>
        <p:nvPicPr>
          <p:cNvPr id="14340" name="Picture 4"/>
          <p:cNvPicPr>
            <a:picLocks noChangeAspect="1"/>
          </p:cNvPicPr>
          <p:nvPr/>
        </p:nvPicPr>
        <p:blipFill>
          <a:blip r:embed="rId3"/>
          <a:srcRect/>
          <a:stretch>
            <a:fillRect/>
          </a:stretch>
        </p:blipFill>
        <p:spPr bwMode="auto">
          <a:xfrm>
            <a:off x="203200" y="3505200"/>
            <a:ext cx="12168717" cy="2590800"/>
          </a:xfrm>
          <a:prstGeom prst="rect">
            <a:avLst/>
          </a:prstGeom>
          <a:noFill/>
          <a:ln w="9525">
            <a:noFill/>
            <a:miter lim="800000"/>
            <a:headEnd/>
            <a:tailEnd/>
          </a:ln>
        </p:spPr>
      </p:pic>
      <p:sp>
        <p:nvSpPr>
          <p:cNvPr id="14341" name="TextBox 5"/>
          <p:cNvSpPr txBox="1">
            <a:spLocks noChangeArrowheads="1"/>
          </p:cNvSpPr>
          <p:nvPr/>
        </p:nvSpPr>
        <p:spPr bwMode="auto">
          <a:xfrm>
            <a:off x="3251200" y="2057400"/>
            <a:ext cx="8534400" cy="369888"/>
          </a:xfrm>
          <a:prstGeom prst="rect">
            <a:avLst/>
          </a:prstGeom>
          <a:noFill/>
          <a:ln w="9525">
            <a:noFill/>
            <a:miter lim="800000"/>
            <a:headEnd/>
            <a:tailEnd/>
          </a:ln>
        </p:spPr>
        <p:txBody>
          <a:bodyPr>
            <a:spAutoFit/>
          </a:bodyPr>
          <a:lstStyle/>
          <a:p>
            <a:r>
              <a:rPr lang="en-US" altLang="en-US" b="1">
                <a:solidFill>
                  <a:srgbClr val="00B0F0"/>
                </a:solidFill>
              </a:rPr>
              <a:t>Florida Legislators (Senators and Representatives)</a:t>
            </a:r>
          </a:p>
        </p:txBody>
      </p:sp>
      <p:sp>
        <p:nvSpPr>
          <p:cNvPr id="14342" name="TextBox 6"/>
          <p:cNvSpPr txBox="1">
            <a:spLocks noChangeArrowheads="1"/>
          </p:cNvSpPr>
          <p:nvPr/>
        </p:nvSpPr>
        <p:spPr bwMode="auto">
          <a:xfrm>
            <a:off x="3251200" y="2667001"/>
            <a:ext cx="8331200" cy="646113"/>
          </a:xfrm>
          <a:prstGeom prst="rect">
            <a:avLst/>
          </a:prstGeom>
          <a:noFill/>
          <a:ln w="9525">
            <a:noFill/>
            <a:miter lim="800000"/>
            <a:headEnd/>
            <a:tailEnd/>
          </a:ln>
        </p:spPr>
        <p:txBody>
          <a:bodyPr>
            <a:spAutoFit/>
          </a:bodyPr>
          <a:lstStyle/>
          <a:p>
            <a:r>
              <a:rPr lang="en-US" altLang="en-US" b="1">
                <a:solidFill>
                  <a:srgbClr val="00B0F0"/>
                </a:solidFill>
              </a:rPr>
              <a:t>21 years old, live in district they represent, live in state for at least 2 years before election</a:t>
            </a:r>
          </a:p>
        </p:txBody>
      </p:sp>
      <p:sp>
        <p:nvSpPr>
          <p:cNvPr id="14343" name="TextBox 7"/>
          <p:cNvSpPr txBox="1">
            <a:spLocks noChangeArrowheads="1"/>
          </p:cNvSpPr>
          <p:nvPr/>
        </p:nvSpPr>
        <p:spPr bwMode="auto">
          <a:xfrm>
            <a:off x="3251200" y="4495800"/>
            <a:ext cx="8940800" cy="369888"/>
          </a:xfrm>
          <a:prstGeom prst="rect">
            <a:avLst/>
          </a:prstGeom>
          <a:noFill/>
          <a:ln w="9525">
            <a:noFill/>
            <a:miter lim="800000"/>
            <a:headEnd/>
            <a:tailEnd/>
          </a:ln>
        </p:spPr>
        <p:txBody>
          <a:bodyPr>
            <a:spAutoFit/>
          </a:bodyPr>
          <a:lstStyle/>
          <a:p>
            <a:r>
              <a:rPr lang="en-US" altLang="en-US" b="1">
                <a:solidFill>
                  <a:srgbClr val="00B0F0"/>
                </a:solidFill>
              </a:rPr>
              <a:t>Governor, Lieutenant Governor, Cabinet Members</a:t>
            </a:r>
          </a:p>
        </p:txBody>
      </p:sp>
      <p:sp>
        <p:nvSpPr>
          <p:cNvPr id="14344" name="TextBox 8"/>
          <p:cNvSpPr txBox="1">
            <a:spLocks noChangeArrowheads="1"/>
          </p:cNvSpPr>
          <p:nvPr/>
        </p:nvSpPr>
        <p:spPr bwMode="auto">
          <a:xfrm>
            <a:off x="3454400" y="5257801"/>
            <a:ext cx="8737600" cy="646331"/>
          </a:xfrm>
          <a:prstGeom prst="rect">
            <a:avLst/>
          </a:prstGeom>
          <a:noFill/>
          <a:ln w="9525">
            <a:noFill/>
            <a:miter lim="800000"/>
            <a:headEnd/>
            <a:tailEnd/>
          </a:ln>
        </p:spPr>
        <p:txBody>
          <a:bodyPr>
            <a:spAutoFit/>
          </a:bodyPr>
          <a:lstStyle/>
          <a:p>
            <a:r>
              <a:rPr lang="en-US" altLang="en-US" b="1">
                <a:solidFill>
                  <a:srgbClr val="00B0F0"/>
                </a:solidFill>
              </a:rPr>
              <a:t>The governor, Lieutenant Governor, and cabinet members must be at least 30 years old and live in the state for at least seven years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512" y="0"/>
            <a:ext cx="10058400" cy="1609344"/>
          </a:xfrm>
        </p:spPr>
        <p:txBody>
          <a:bodyPr/>
          <a:lstStyle/>
          <a:p>
            <a:r>
              <a:rPr lang="en-US" dirty="0" smtClean="0"/>
              <a:t>Political offices</a:t>
            </a:r>
            <a:endParaRPr lang="en-US" dirty="0"/>
          </a:p>
        </p:txBody>
      </p:sp>
      <p:sp>
        <p:nvSpPr>
          <p:cNvPr id="3" name="Content Placeholder 2"/>
          <p:cNvSpPr>
            <a:spLocks noGrp="1"/>
          </p:cNvSpPr>
          <p:nvPr>
            <p:ph idx="1"/>
          </p:nvPr>
        </p:nvSpPr>
        <p:spPr>
          <a:xfrm>
            <a:off x="1069848" y="1207008"/>
            <a:ext cx="10058400" cy="5071872"/>
          </a:xfrm>
        </p:spPr>
        <p:txBody>
          <a:bodyPr>
            <a:normAutofit/>
          </a:bodyPr>
          <a:lstStyle/>
          <a:p>
            <a:pPr marL="0" lvl="0" indent="0">
              <a:buNone/>
            </a:pPr>
            <a:r>
              <a:rPr lang="en-US" sz="2800" dirty="0" smtClean="0"/>
              <a:t>Learning Goals</a:t>
            </a:r>
          </a:p>
          <a:p>
            <a:pPr marL="617220" lvl="1" indent="-342900">
              <a:buFont typeface="Arial" panose="020B0604020202020204" pitchFamily="34" charset="0"/>
              <a:buChar char="•"/>
            </a:pPr>
            <a:r>
              <a:rPr lang="en-US" sz="2400" dirty="0"/>
              <a:t>Students will identify the constitutional requirements to run for federal political office. </a:t>
            </a:r>
          </a:p>
          <a:p>
            <a:pPr marL="617220" lvl="1" indent="-342900">
              <a:buFont typeface="Arial" panose="020B0604020202020204" pitchFamily="34" charset="0"/>
              <a:buChar char="•"/>
            </a:pPr>
            <a:r>
              <a:rPr lang="en-US" sz="2400" dirty="0"/>
              <a:t>Students will recognize the requirements to run for state and local political offices</a:t>
            </a:r>
          </a:p>
          <a:p>
            <a:pPr marL="617220" lvl="1" indent="-342900">
              <a:buFont typeface="Arial" panose="020B0604020202020204" pitchFamily="34" charset="0"/>
              <a:buChar char="•"/>
            </a:pPr>
            <a:r>
              <a:rPr lang="en-US" sz="2400" dirty="0"/>
              <a:t>Students will be able to analyze and/or evaluate the qualifications of candidates for public office based on their experience, platforms, debates, and political advertisements. </a:t>
            </a:r>
          </a:p>
          <a:p>
            <a:pPr marL="0" lvl="0" indent="0">
              <a:buNone/>
            </a:pPr>
            <a:endParaRPr lang="en-US" sz="2800" dirty="0" smtClean="0">
              <a:solidFill>
                <a:schemeClr val="accent1"/>
              </a:solidFill>
            </a:endParaRPr>
          </a:p>
          <a:p>
            <a:pPr lvl="0"/>
            <a:r>
              <a:rPr lang="en-US" sz="2800" dirty="0" smtClean="0">
                <a:solidFill>
                  <a:schemeClr val="accent1"/>
                </a:solidFill>
              </a:rPr>
              <a:t>What are some </a:t>
            </a:r>
            <a:r>
              <a:rPr lang="en-US" sz="2800" dirty="0">
                <a:solidFill>
                  <a:schemeClr val="accent1"/>
                </a:solidFill>
              </a:rPr>
              <a:t>of the political offices </a:t>
            </a:r>
            <a:r>
              <a:rPr lang="en-US" sz="2800" dirty="0" smtClean="0">
                <a:solidFill>
                  <a:schemeClr val="accent1"/>
                </a:solidFill>
              </a:rPr>
              <a:t>you have </a:t>
            </a:r>
            <a:r>
              <a:rPr lang="en-US" sz="2800" dirty="0">
                <a:solidFill>
                  <a:schemeClr val="accent1"/>
                </a:solidFill>
              </a:rPr>
              <a:t>read </a:t>
            </a:r>
            <a:r>
              <a:rPr lang="en-US" sz="2800" dirty="0" smtClean="0">
                <a:solidFill>
                  <a:schemeClr val="accent1"/>
                </a:solidFill>
              </a:rPr>
              <a:t>about?</a:t>
            </a:r>
          </a:p>
          <a:p>
            <a:pPr lvl="0"/>
            <a:r>
              <a:rPr lang="en-US" sz="2800" dirty="0" smtClean="0">
                <a:solidFill>
                  <a:schemeClr val="accent1"/>
                </a:solidFill>
              </a:rPr>
              <a:t> Look at our learning goals…what have we not read about?</a:t>
            </a:r>
          </a:p>
        </p:txBody>
      </p:sp>
      <p:sp>
        <p:nvSpPr>
          <p:cNvPr id="4" name="Subtitle 2"/>
          <p:cNvSpPr txBox="1">
            <a:spLocks/>
          </p:cNvSpPr>
          <p:nvPr/>
        </p:nvSpPr>
        <p:spPr>
          <a:xfrm>
            <a:off x="244699" y="4389120"/>
            <a:ext cx="9646276" cy="2372288"/>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xmlns="" val="4063227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484632"/>
            <a:ext cx="11935968" cy="1609344"/>
          </a:xfrm>
        </p:spPr>
        <p:txBody>
          <a:bodyPr>
            <a:normAutofit fontScale="90000"/>
          </a:bodyPr>
          <a:lstStyle/>
          <a:p>
            <a:r>
              <a:rPr lang="en-US" dirty="0"/>
              <a:t>Students will recognize the requirements to run for state and local political offices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47396480"/>
              </p:ext>
            </p:extLst>
          </p:nvPr>
        </p:nvGraphicFramePr>
        <p:xfrm>
          <a:off x="576219" y="1755140"/>
          <a:ext cx="6019653" cy="4541520"/>
        </p:xfrm>
        <a:graphic>
          <a:graphicData uri="http://schemas.openxmlformats.org/drawingml/2006/table">
            <a:tbl>
              <a:tblPr firstRow="1" firstCol="1" bandRow="1"/>
              <a:tblGrid>
                <a:gridCol w="179685"/>
                <a:gridCol w="1558289"/>
                <a:gridCol w="4281679"/>
              </a:tblGrid>
              <a:tr h="1073404">
                <a:tc rowSpan="2">
                  <a:txBody>
                    <a:bodyPr/>
                    <a:lstStyle/>
                    <a:p>
                      <a:pPr marL="0" marR="0">
                        <a:spcBef>
                          <a:spcPts val="0"/>
                        </a:spcBef>
                        <a:spcAft>
                          <a:spcPts val="0"/>
                        </a:spcAft>
                      </a:pPr>
                      <a:r>
                        <a:rPr lang="en-US" sz="1600" dirty="0">
                          <a:effectLst/>
                          <a:latin typeface="Cambria"/>
                          <a:ea typeface="MS Mincho"/>
                          <a:cs typeface="Cambria"/>
                        </a:rPr>
                        <a:t>  6 </a:t>
                      </a:r>
                      <a:endParaRPr lang="en-US" sz="1400" dirty="0">
                        <a:effectLst/>
                        <a:latin typeface="Cambria"/>
                        <a:ea typeface="Cambria"/>
                        <a:cs typeface="Cambria"/>
                      </a:endParaRPr>
                    </a:p>
                  </a:txBody>
                  <a:tcPr marL="12303" marR="1230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mbria"/>
                          <a:ea typeface="MS Mincho"/>
                          <a:cs typeface="Cambria"/>
                        </a:rPr>
                        <a:t>Florida Statute Title IX, Chapter 99: Candidates</a:t>
                      </a:r>
                      <a:endParaRPr lang="en-US" sz="20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Cambria"/>
                          <a:ea typeface="MS Mincho"/>
                          <a:cs typeface="Times New Roman"/>
                        </a:rPr>
                        <a:t>99.021 Form of candidate oath.</a:t>
                      </a:r>
                      <a:r>
                        <a:rPr lang="en-US" sz="2000" dirty="0">
                          <a:effectLst/>
                          <a:latin typeface="Cambria"/>
                          <a:ea typeface="MS Mincho"/>
                          <a:cs typeface="Times New Roman"/>
                        </a:rPr>
                        <a:t>—</a:t>
                      </a:r>
                      <a:endParaRPr lang="en-US" sz="2000" dirty="0">
                        <a:effectLst/>
                        <a:latin typeface="Cambria"/>
                        <a:ea typeface="Cambria"/>
                        <a:cs typeface="Cambria"/>
                      </a:endParaRPr>
                    </a:p>
                    <a:p>
                      <a:pPr marL="0" marR="0">
                        <a:spcBef>
                          <a:spcPts val="0"/>
                        </a:spcBef>
                        <a:spcAft>
                          <a:spcPts val="0"/>
                        </a:spcAft>
                      </a:pPr>
                      <a:r>
                        <a:rPr lang="en-US" sz="2000" dirty="0">
                          <a:effectLst/>
                          <a:latin typeface="Cambria"/>
                          <a:ea typeface="MS Mincho"/>
                          <a:cs typeface="Times New Roman"/>
                        </a:rPr>
                        <a:t>(1)(a)1. Each candidate, whether a party candidate, a candidate with no party affiliation, or a write-in candidate, in order to qualify for nomination or election to any office other than a judicial office as defined in chapter 105 or a federal office, shall take and subscribe to an oath or affirmation in writing…</a:t>
                      </a:r>
                      <a:endParaRPr lang="en-US" sz="20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82">
                <a:tc vMerge="1">
                  <a:txBody>
                    <a:bodyPr/>
                    <a:lstStyle/>
                    <a:p>
                      <a:endParaRPr lang="en-US"/>
                    </a:p>
                  </a:txBody>
                  <a:tcPr/>
                </a:tc>
                <a:tc>
                  <a:txBody>
                    <a:bodyPr/>
                    <a:lstStyle/>
                    <a:p>
                      <a:pPr marL="0" marR="0">
                        <a:spcBef>
                          <a:spcPts val="0"/>
                        </a:spcBef>
                        <a:spcAft>
                          <a:spcPts val="0"/>
                        </a:spcAft>
                      </a:pPr>
                      <a:r>
                        <a:rPr lang="en-US" sz="1600" dirty="0">
                          <a:effectLst/>
                          <a:latin typeface="Cambria"/>
                          <a:ea typeface="MS Mincho"/>
                          <a:cs typeface="Cambria"/>
                        </a:rPr>
                        <a:t>Summary of Text </a:t>
                      </a:r>
                      <a:endParaRPr lang="en-US" sz="14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mbria"/>
                          <a:ea typeface="MS Mincho"/>
                          <a:cs typeface="Cambria"/>
                        </a:rPr>
                        <a:t> </a:t>
                      </a: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376160" y="1840992"/>
            <a:ext cx="3218688" cy="3970318"/>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800" dirty="0" smtClean="0"/>
              <a:t>Listen as I read this excerpt from Florida statute. </a:t>
            </a:r>
          </a:p>
          <a:p>
            <a:pPr marL="285750" indent="-285750">
              <a:buFont typeface="Arial" panose="020B0604020202020204" pitchFamily="34" charset="0"/>
              <a:buChar char="•"/>
            </a:pPr>
            <a:r>
              <a:rPr lang="en-US" sz="2800" dirty="0" smtClean="0"/>
              <a:t>As I read, underline key terms to help you summarize the excerpt. </a:t>
            </a:r>
            <a:endParaRPr lang="en-US" sz="2800" dirty="0"/>
          </a:p>
        </p:txBody>
      </p:sp>
    </p:spTree>
    <p:extLst>
      <p:ext uri="{BB962C8B-B14F-4D97-AF65-F5344CB8AC3E}">
        <p14:creationId xmlns:p14="http://schemas.microsoft.com/office/powerpoint/2010/main" xmlns="" val="13865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44" y="484632"/>
            <a:ext cx="11935968" cy="1609344"/>
          </a:xfrm>
        </p:spPr>
        <p:txBody>
          <a:bodyPr>
            <a:normAutofit fontScale="90000"/>
          </a:bodyPr>
          <a:lstStyle/>
          <a:p>
            <a:r>
              <a:rPr lang="en-US" dirty="0"/>
              <a:t>Students will recognize the requirements to run for state and local political offices</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26584717"/>
              </p:ext>
            </p:extLst>
          </p:nvPr>
        </p:nvGraphicFramePr>
        <p:xfrm>
          <a:off x="576219" y="1755140"/>
          <a:ext cx="6019653" cy="4541520"/>
        </p:xfrm>
        <a:graphic>
          <a:graphicData uri="http://schemas.openxmlformats.org/drawingml/2006/table">
            <a:tbl>
              <a:tblPr firstRow="1" firstCol="1" bandRow="1"/>
              <a:tblGrid>
                <a:gridCol w="179685"/>
                <a:gridCol w="1558289"/>
                <a:gridCol w="4281679"/>
              </a:tblGrid>
              <a:tr h="1073404">
                <a:tc rowSpan="2">
                  <a:txBody>
                    <a:bodyPr/>
                    <a:lstStyle/>
                    <a:p>
                      <a:pPr marL="0" marR="0">
                        <a:spcBef>
                          <a:spcPts val="0"/>
                        </a:spcBef>
                        <a:spcAft>
                          <a:spcPts val="0"/>
                        </a:spcAft>
                      </a:pPr>
                      <a:r>
                        <a:rPr lang="en-US" sz="1600" dirty="0">
                          <a:effectLst/>
                          <a:latin typeface="Cambria"/>
                          <a:ea typeface="MS Mincho"/>
                          <a:cs typeface="Cambria"/>
                        </a:rPr>
                        <a:t>  6 </a:t>
                      </a:r>
                      <a:endParaRPr lang="en-US" sz="1400" dirty="0">
                        <a:effectLst/>
                        <a:latin typeface="Cambria"/>
                        <a:ea typeface="Cambria"/>
                        <a:cs typeface="Cambria"/>
                      </a:endParaRPr>
                    </a:p>
                  </a:txBody>
                  <a:tcPr marL="12303" marR="12303"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dirty="0">
                          <a:effectLst/>
                          <a:latin typeface="Cambria"/>
                          <a:ea typeface="MS Mincho"/>
                          <a:cs typeface="Cambria"/>
                        </a:rPr>
                        <a:t>Florida Statute Title IX, Chapter 99: Candidates</a:t>
                      </a:r>
                      <a:endParaRPr lang="en-US" sz="20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b="1" dirty="0">
                          <a:effectLst/>
                          <a:latin typeface="Cambria"/>
                          <a:ea typeface="MS Mincho"/>
                          <a:cs typeface="Times New Roman"/>
                        </a:rPr>
                        <a:t>99.021 Form of candidate oath.</a:t>
                      </a:r>
                      <a:r>
                        <a:rPr lang="en-US" sz="2000" dirty="0">
                          <a:effectLst/>
                          <a:latin typeface="Cambria"/>
                          <a:ea typeface="MS Mincho"/>
                          <a:cs typeface="Times New Roman"/>
                        </a:rPr>
                        <a:t>—</a:t>
                      </a:r>
                      <a:endParaRPr lang="en-US" sz="2000" dirty="0">
                        <a:effectLst/>
                        <a:latin typeface="Cambria"/>
                        <a:ea typeface="Cambria"/>
                        <a:cs typeface="Cambria"/>
                      </a:endParaRPr>
                    </a:p>
                    <a:p>
                      <a:pPr marL="0" marR="0">
                        <a:spcBef>
                          <a:spcPts val="0"/>
                        </a:spcBef>
                        <a:spcAft>
                          <a:spcPts val="0"/>
                        </a:spcAft>
                      </a:pPr>
                      <a:r>
                        <a:rPr lang="en-US" sz="2000" dirty="0">
                          <a:effectLst/>
                          <a:latin typeface="Cambria"/>
                          <a:ea typeface="MS Mincho"/>
                          <a:cs typeface="Times New Roman"/>
                        </a:rPr>
                        <a:t>(1)(a)1. Each candidate, whether a party candidate, a candidate with no party affiliation, or a write-in candidate, in order to qualify for nomination or election to any office other than a judicial office as defined in chapter 105 or a federal office, shall take and subscribe to an oath or affirmation in writing…</a:t>
                      </a:r>
                      <a:endParaRPr lang="en-US" sz="20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482">
                <a:tc vMerge="1">
                  <a:txBody>
                    <a:bodyPr/>
                    <a:lstStyle/>
                    <a:p>
                      <a:endParaRPr lang="en-US"/>
                    </a:p>
                  </a:txBody>
                  <a:tcPr/>
                </a:tc>
                <a:tc>
                  <a:txBody>
                    <a:bodyPr/>
                    <a:lstStyle/>
                    <a:p>
                      <a:pPr marL="0" marR="0">
                        <a:spcBef>
                          <a:spcPts val="0"/>
                        </a:spcBef>
                        <a:spcAft>
                          <a:spcPts val="0"/>
                        </a:spcAft>
                      </a:pPr>
                      <a:r>
                        <a:rPr lang="en-US" sz="1600" dirty="0">
                          <a:effectLst/>
                          <a:latin typeface="Cambria"/>
                          <a:ea typeface="MS Mincho"/>
                          <a:cs typeface="Cambria"/>
                        </a:rPr>
                        <a:t>Summary of Text </a:t>
                      </a:r>
                      <a:endParaRPr lang="en-US" sz="14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Cambria"/>
                          <a:ea typeface="MS Mincho"/>
                          <a:cs typeface="Cambria"/>
                        </a:rPr>
                        <a:t> </a:t>
                      </a: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smtClean="0">
                        <a:effectLst/>
                        <a:latin typeface="Cambria"/>
                        <a:ea typeface="MS Mincho"/>
                        <a:cs typeface="Cambria"/>
                      </a:endParaRPr>
                    </a:p>
                    <a:p>
                      <a:pPr marL="0" marR="0">
                        <a:spcBef>
                          <a:spcPts val="0"/>
                        </a:spcBef>
                        <a:spcAft>
                          <a:spcPts val="0"/>
                        </a:spcAft>
                      </a:pPr>
                      <a:endParaRPr lang="en-US" sz="1400" dirty="0">
                        <a:effectLst/>
                        <a:latin typeface="Cambria"/>
                        <a:ea typeface="Cambria"/>
                        <a:cs typeface="Cambria"/>
                      </a:endParaRPr>
                    </a:p>
                  </a:txBody>
                  <a:tcPr marL="12303" marR="12303"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7376160" y="1840992"/>
            <a:ext cx="3218688" cy="3970318"/>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800" dirty="0" smtClean="0"/>
              <a:t>Listen as I read this excerpt from Florida statute. </a:t>
            </a:r>
          </a:p>
          <a:p>
            <a:pPr marL="285750" indent="-285750">
              <a:buFont typeface="Arial" panose="020B0604020202020204" pitchFamily="34" charset="0"/>
              <a:buChar char="•"/>
            </a:pPr>
            <a:r>
              <a:rPr lang="en-US" sz="2800" dirty="0" smtClean="0"/>
              <a:t>As I read, underline key terms to help you summarize the excerpt. </a:t>
            </a:r>
            <a:endParaRPr lang="en-US" sz="2800" dirty="0"/>
          </a:p>
        </p:txBody>
      </p:sp>
      <p:sp>
        <p:nvSpPr>
          <p:cNvPr id="3" name="TextBox 2"/>
          <p:cNvSpPr txBox="1"/>
          <p:nvPr/>
        </p:nvSpPr>
        <p:spPr>
          <a:xfrm>
            <a:off x="2645664" y="4974336"/>
            <a:ext cx="3608832" cy="1200329"/>
          </a:xfrm>
          <a:prstGeom prst="rect">
            <a:avLst/>
          </a:prstGeom>
          <a:noFill/>
        </p:spPr>
        <p:txBody>
          <a:bodyPr wrap="square" rtlCol="0">
            <a:spAutoFit/>
          </a:bodyPr>
          <a:lstStyle/>
          <a:p>
            <a:r>
              <a:rPr lang="en-US" dirty="0" smtClean="0">
                <a:solidFill>
                  <a:schemeClr val="accent1"/>
                </a:solidFill>
              </a:rPr>
              <a:t>All </a:t>
            </a:r>
            <a:r>
              <a:rPr lang="en-US" dirty="0">
                <a:solidFill>
                  <a:schemeClr val="accent1"/>
                </a:solidFill>
              </a:rPr>
              <a:t>candidates, except judicial, have to take an oath qualifying them as a candidate for the office they are </a:t>
            </a:r>
            <a:r>
              <a:rPr lang="en-US" dirty="0" smtClean="0">
                <a:solidFill>
                  <a:schemeClr val="accent1"/>
                </a:solidFill>
              </a:rPr>
              <a:t>seeking. </a:t>
            </a:r>
            <a:endParaRPr lang="en-US" dirty="0">
              <a:solidFill>
                <a:schemeClr val="accent1"/>
              </a:solidFill>
            </a:endParaRPr>
          </a:p>
        </p:txBody>
      </p:sp>
    </p:spTree>
    <p:extLst>
      <p:ext uri="{BB962C8B-B14F-4D97-AF65-F5344CB8AC3E}">
        <p14:creationId xmlns:p14="http://schemas.microsoft.com/office/powerpoint/2010/main" xmlns="" val="1627849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597408" y="1658112"/>
            <a:ext cx="3035808" cy="4124206"/>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800" dirty="0"/>
              <a:t>Read the candidate oath with your partner. </a:t>
            </a:r>
          </a:p>
          <a:p>
            <a:pPr marL="285750" indent="-285750">
              <a:buFont typeface="Arial" panose="020B0604020202020204" pitchFamily="34" charset="0"/>
              <a:buChar char="•"/>
            </a:pPr>
            <a:r>
              <a:rPr lang="en-US" sz="2800" dirty="0"/>
              <a:t>Summarize the requirements for a candidate in the Summary of Text box below the oath. </a:t>
            </a:r>
          </a:p>
        </p:txBody>
      </p:sp>
      <p:sp>
        <p:nvSpPr>
          <p:cNvPr id="6" name="Title 1"/>
          <p:cNvSpPr>
            <a:spLocks noGrp="1"/>
          </p:cNvSpPr>
          <p:nvPr>
            <p:ph type="title"/>
          </p:nvPr>
        </p:nvSpPr>
        <p:spPr>
          <a:xfrm>
            <a:off x="341376" y="362712"/>
            <a:ext cx="11631168" cy="1609344"/>
          </a:xfrm>
        </p:spPr>
        <p:txBody>
          <a:bodyPr>
            <a:normAutofit fontScale="90000"/>
          </a:bodyPr>
          <a:lstStyle/>
          <a:p>
            <a:r>
              <a:rPr lang="en-US" dirty="0"/>
              <a:t>Students will recognize the requirements to run for state and local political offices</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49553663"/>
              </p:ext>
            </p:extLst>
          </p:nvPr>
        </p:nvGraphicFramePr>
        <p:xfrm>
          <a:off x="3791710" y="1561590"/>
          <a:ext cx="8119873" cy="5144010"/>
        </p:xfrm>
        <a:graphic>
          <a:graphicData uri="http://schemas.openxmlformats.org/drawingml/2006/table">
            <a:tbl>
              <a:tblPr firstRow="1" firstCol="1" bandRow="1"/>
              <a:tblGrid>
                <a:gridCol w="268904"/>
                <a:gridCol w="7850969"/>
              </a:tblGrid>
              <a:tr h="4367127">
                <a:tc gridSpan="2">
                  <a:txBody>
                    <a:bodyPr/>
                    <a:lstStyle/>
                    <a:p>
                      <a:pPr marL="0" marR="0" algn="ctr">
                        <a:spcBef>
                          <a:spcPts val="0"/>
                        </a:spcBef>
                        <a:spcAft>
                          <a:spcPts val="0"/>
                        </a:spcAft>
                      </a:pPr>
                      <a:r>
                        <a:rPr lang="en-US" sz="2000" b="1" dirty="0">
                          <a:effectLst/>
                          <a:latin typeface="Cambria"/>
                          <a:ea typeface="MS Mincho"/>
                          <a:cs typeface="Cambria"/>
                        </a:rPr>
                        <a:t>Candidate Oath </a:t>
                      </a:r>
                      <a:endParaRPr lang="en-US" sz="1800" b="1" dirty="0">
                        <a:effectLst/>
                        <a:latin typeface="Cambria"/>
                        <a:ea typeface="Cambria"/>
                        <a:cs typeface="Cambria"/>
                      </a:endParaRPr>
                    </a:p>
                    <a:p>
                      <a:pPr marL="0" marR="0">
                        <a:spcBef>
                          <a:spcPts val="0"/>
                        </a:spcBef>
                        <a:spcAft>
                          <a:spcPts val="0"/>
                        </a:spcAft>
                      </a:pPr>
                      <a:r>
                        <a:rPr lang="en-US" sz="1600" dirty="0">
                          <a:effectLst/>
                          <a:latin typeface="Trebuchet MS"/>
                          <a:ea typeface="MS Mincho"/>
                          <a:cs typeface="Trebuchet MS"/>
                        </a:rPr>
                        <a:t>State of Florida</a:t>
                      </a:r>
                      <a:endParaRPr lang="en-US" sz="1600" dirty="0">
                        <a:effectLst/>
                        <a:latin typeface="Cambria"/>
                        <a:ea typeface="Cambria"/>
                        <a:cs typeface="Cambria"/>
                      </a:endParaRPr>
                    </a:p>
                    <a:p>
                      <a:pPr marL="0" marR="0">
                        <a:spcBef>
                          <a:spcPts val="0"/>
                        </a:spcBef>
                        <a:spcAft>
                          <a:spcPts val="0"/>
                        </a:spcAft>
                      </a:pPr>
                      <a:r>
                        <a:rPr lang="en-US" sz="1600" dirty="0">
                          <a:effectLst/>
                          <a:latin typeface="Trebuchet MS"/>
                          <a:ea typeface="MS Mincho"/>
                          <a:cs typeface="Trebuchet MS"/>
                        </a:rPr>
                        <a:t>County of </a:t>
                      </a:r>
                      <a:endParaRPr lang="en-US" sz="1600" dirty="0">
                        <a:effectLst/>
                        <a:latin typeface="Cambria"/>
                        <a:ea typeface="Cambria"/>
                        <a:cs typeface="Cambria"/>
                      </a:endParaRPr>
                    </a:p>
                    <a:p>
                      <a:pPr marL="0" marR="0">
                        <a:spcBef>
                          <a:spcPts val="0"/>
                        </a:spcBef>
                        <a:spcAft>
                          <a:spcPts val="0"/>
                        </a:spcAft>
                      </a:pPr>
                      <a:r>
                        <a:rPr lang="en-US" sz="1600" dirty="0">
                          <a:effectLst/>
                          <a:latin typeface="Trebuchet MS"/>
                          <a:ea typeface="MS Mincho"/>
                          <a:cs typeface="Trebuchet MS"/>
                        </a:rPr>
                        <a:t> </a:t>
                      </a:r>
                      <a:endParaRPr lang="en-US" sz="1600" dirty="0">
                        <a:effectLst/>
                        <a:latin typeface="Cambria"/>
                        <a:ea typeface="Cambria"/>
                        <a:cs typeface="Cambria"/>
                      </a:endParaRPr>
                    </a:p>
                    <a:p>
                      <a:pPr marL="0" marR="0" indent="165100" algn="just">
                        <a:spcBef>
                          <a:spcPts val="0"/>
                        </a:spcBef>
                        <a:spcAft>
                          <a:spcPts val="0"/>
                        </a:spcAft>
                      </a:pPr>
                      <a:r>
                        <a:rPr lang="en-US" sz="1600" dirty="0">
                          <a:effectLst/>
                          <a:latin typeface="Trebuchet MS"/>
                          <a:ea typeface="MS Mincho"/>
                          <a:cs typeface="Trebuchet MS"/>
                        </a:rPr>
                        <a:t>Before me, an officer authorized to administer oaths, personally appeared </a:t>
                      </a:r>
                      <a:r>
                        <a:rPr lang="en-US" sz="1600" u="sng" dirty="0">
                          <a:effectLst/>
                          <a:latin typeface="Trebuchet MS"/>
                          <a:ea typeface="MS Mincho"/>
                          <a:cs typeface="Trebuchet MS"/>
                        </a:rPr>
                        <a:t>  (please print name as you wish it to appear on the ballot)  </a:t>
                      </a:r>
                      <a:r>
                        <a:rPr lang="en-US" sz="1600" dirty="0">
                          <a:effectLst/>
                          <a:latin typeface="Trebuchet MS"/>
                          <a:ea typeface="MS Mincho"/>
                          <a:cs typeface="Trebuchet MS"/>
                        </a:rPr>
                        <a:t>, to me well known, who, being sworn, says that he or she is a candidate for the office of  ; that he or she is a qualified elector of ______  County, Florida; that he or she is qualified under the Constitution and the laws of Florida to hold the office to which he or she desires to be nominated or elected; that he or she has qualified for no other public office in the state, the term of which office or any part thereof runs concurrent with that of the office he or she seeks; that he or she has resigned from any office from which he or she is required to resign pursuant to s. </a:t>
                      </a:r>
                      <a:r>
                        <a:rPr lang="en-US" sz="1600" u="sng" dirty="0">
                          <a:solidFill>
                            <a:srgbClr val="0000FF"/>
                          </a:solidFill>
                          <a:effectLst/>
                          <a:latin typeface="Trebuchet MS"/>
                          <a:ea typeface="MS Mincho"/>
                          <a:cs typeface="Trebuchet MS"/>
                          <a:hlinkClick r:id="rId2"/>
                        </a:rPr>
                        <a:t>99.012</a:t>
                      </a:r>
                      <a:r>
                        <a:rPr lang="en-US" sz="1600" dirty="0">
                          <a:effectLst/>
                          <a:latin typeface="Trebuchet MS"/>
                          <a:ea typeface="MS Mincho"/>
                          <a:cs typeface="Trebuchet MS"/>
                        </a:rPr>
                        <a:t>, Florida Statutes; and that he or she will support the Constitution of the United States and the Constitution of the State of Florida.</a:t>
                      </a:r>
                      <a:endParaRPr lang="en-US" sz="1600" dirty="0">
                        <a:effectLst/>
                        <a:latin typeface="Cambria"/>
                        <a:ea typeface="Cambria"/>
                        <a:cs typeface="Cambria"/>
                      </a:endParaRPr>
                    </a:p>
                    <a:p>
                      <a:pPr marL="0" marR="0" indent="165100" algn="r">
                        <a:spcBef>
                          <a:spcPts val="0"/>
                        </a:spcBef>
                        <a:spcAft>
                          <a:spcPts val="0"/>
                        </a:spcAft>
                      </a:pPr>
                      <a:r>
                        <a:rPr lang="en-US" sz="1600" dirty="0">
                          <a:effectLst/>
                          <a:latin typeface="Trebuchet MS"/>
                          <a:ea typeface="MS Mincho"/>
                          <a:cs typeface="Trebuchet MS"/>
                        </a:rPr>
                        <a:t> </a:t>
                      </a:r>
                      <a:r>
                        <a:rPr lang="en-US" sz="1600" u="sng" dirty="0">
                          <a:effectLst/>
                          <a:uFill>
                            <a:solidFill>
                              <a:srgbClr val="000072"/>
                            </a:solidFill>
                          </a:uFill>
                          <a:latin typeface="Trebuchet MS"/>
                          <a:ea typeface="MS Mincho"/>
                          <a:cs typeface="Trebuchet MS"/>
                        </a:rPr>
                        <a:t>  (Signature of candidate)  </a:t>
                      </a:r>
                      <a:endParaRPr lang="en-US" sz="1600" dirty="0">
                        <a:effectLst/>
                        <a:latin typeface="Cambria"/>
                        <a:ea typeface="Cambria"/>
                        <a:cs typeface="Cambria"/>
                      </a:endParaRPr>
                    </a:p>
                    <a:p>
                      <a:pPr marL="0" marR="0" algn="r">
                        <a:spcBef>
                          <a:spcPts val="0"/>
                        </a:spcBef>
                        <a:spcAft>
                          <a:spcPts val="0"/>
                        </a:spcAft>
                      </a:pPr>
                      <a:r>
                        <a:rPr lang="en-US" sz="1600" u="sng" dirty="0">
                          <a:effectLst/>
                          <a:uFill>
                            <a:solidFill>
                              <a:srgbClr val="000072"/>
                            </a:solidFill>
                          </a:uFill>
                          <a:latin typeface="Trebuchet MS"/>
                          <a:ea typeface="MS Mincho"/>
                          <a:cs typeface="Trebuchet MS"/>
                        </a:rPr>
                        <a:t>  (Address)</a:t>
                      </a:r>
                      <a:endParaRPr lang="en-US" sz="16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23716">
                <a:tc rowSpan="2">
                  <a:txBody>
                    <a:bodyPr/>
                    <a:lstStyle/>
                    <a:p>
                      <a:pPr marL="0" marR="0">
                        <a:spcBef>
                          <a:spcPts val="0"/>
                        </a:spcBef>
                        <a:spcAft>
                          <a:spcPts val="0"/>
                        </a:spcAft>
                      </a:pPr>
                      <a:r>
                        <a:rPr lang="en-US" sz="1400" dirty="0">
                          <a:effectLst/>
                          <a:latin typeface="Cambria"/>
                          <a:ea typeface="MS Mincho"/>
                          <a:cs typeface="Cambria"/>
                        </a:rPr>
                        <a:t>7</a:t>
                      </a:r>
                      <a:endParaRPr lang="en-US" sz="12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mbria"/>
                          <a:ea typeface="MS Mincho"/>
                          <a:cs typeface="Cambria"/>
                        </a:rPr>
                        <a:t>Summary of Text</a:t>
                      </a:r>
                      <a:endParaRPr lang="en-US" sz="14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167">
                <a:tc vMerge="1">
                  <a:txBody>
                    <a:bodyPr/>
                    <a:lstStyle/>
                    <a:p>
                      <a:endParaRPr lang="en-US"/>
                    </a:p>
                  </a:txBody>
                  <a:tcPr/>
                </a:tc>
                <a:tc>
                  <a:txBody>
                    <a:bodyPr/>
                    <a:lstStyle/>
                    <a:p>
                      <a:pPr marL="0" marR="0">
                        <a:spcBef>
                          <a:spcPts val="0"/>
                        </a:spcBef>
                        <a:spcAft>
                          <a:spcPts val="0"/>
                        </a:spcAft>
                      </a:pPr>
                      <a:r>
                        <a:rPr lang="en-US" sz="1600" dirty="0">
                          <a:effectLst/>
                          <a:latin typeface="Cambria"/>
                          <a:ea typeface="MS Mincho"/>
                          <a:cs typeface="Cambria"/>
                        </a:rPr>
                        <a:t>Definition of Florida Elector </a:t>
                      </a:r>
                      <a:endParaRPr lang="en-US" sz="1400" dirty="0">
                        <a:effectLst/>
                        <a:latin typeface="Cambria"/>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99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597408" y="1658112"/>
            <a:ext cx="3035808" cy="4124206"/>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800" dirty="0"/>
              <a:t>Read the candidate oath with your partner. </a:t>
            </a:r>
          </a:p>
          <a:p>
            <a:pPr marL="285750" indent="-285750">
              <a:buFont typeface="Arial" panose="020B0604020202020204" pitchFamily="34" charset="0"/>
              <a:buChar char="•"/>
            </a:pPr>
            <a:r>
              <a:rPr lang="en-US" sz="2800" dirty="0"/>
              <a:t>Summarize the requirements for a candidate in the Summary of Text box below the oath. </a:t>
            </a:r>
          </a:p>
        </p:txBody>
      </p:sp>
      <p:sp>
        <p:nvSpPr>
          <p:cNvPr id="6" name="Title 1"/>
          <p:cNvSpPr>
            <a:spLocks noGrp="1"/>
          </p:cNvSpPr>
          <p:nvPr>
            <p:ph type="title"/>
          </p:nvPr>
        </p:nvSpPr>
        <p:spPr>
          <a:xfrm>
            <a:off x="341376" y="362712"/>
            <a:ext cx="11631168" cy="1609344"/>
          </a:xfrm>
        </p:spPr>
        <p:txBody>
          <a:bodyPr>
            <a:normAutofit fontScale="90000"/>
          </a:bodyPr>
          <a:lstStyle/>
          <a:p>
            <a:r>
              <a:rPr lang="en-US" dirty="0"/>
              <a:t>Students will recognize the requirements to run for state and local political offices</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2000823901"/>
              </p:ext>
            </p:extLst>
          </p:nvPr>
        </p:nvGraphicFramePr>
        <p:xfrm>
          <a:off x="3791710" y="1561591"/>
          <a:ext cx="8119873" cy="5185559"/>
        </p:xfrm>
        <a:graphic>
          <a:graphicData uri="http://schemas.openxmlformats.org/drawingml/2006/table">
            <a:tbl>
              <a:tblPr firstRow="1" firstCol="1" bandRow="1"/>
              <a:tblGrid>
                <a:gridCol w="268904"/>
                <a:gridCol w="7850969"/>
              </a:tblGrid>
              <a:tr h="2425921">
                <a:tc gridSpan="2">
                  <a:txBody>
                    <a:bodyPr/>
                    <a:lstStyle/>
                    <a:p>
                      <a:pPr marL="0" marR="0" algn="ctr">
                        <a:spcBef>
                          <a:spcPts val="0"/>
                        </a:spcBef>
                        <a:spcAft>
                          <a:spcPts val="0"/>
                        </a:spcAft>
                      </a:pPr>
                      <a:r>
                        <a:rPr lang="en-US" sz="1600" b="1" dirty="0">
                          <a:effectLst/>
                          <a:latin typeface="Cambria"/>
                          <a:ea typeface="MS Mincho"/>
                          <a:cs typeface="Cambria"/>
                        </a:rPr>
                        <a:t>Candidate Oath </a:t>
                      </a:r>
                      <a:endParaRPr lang="en-US" sz="1400" b="1"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State of Florida</a:t>
                      </a:r>
                      <a:endParaRPr lang="en-US" sz="1200"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County of </a:t>
                      </a:r>
                      <a:endParaRPr lang="en-US" sz="1200"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 </a:t>
                      </a:r>
                      <a:endParaRPr lang="en-US" sz="1200" dirty="0">
                        <a:effectLst/>
                        <a:latin typeface="Cambria"/>
                        <a:ea typeface="Cambria"/>
                        <a:cs typeface="Cambria"/>
                      </a:endParaRPr>
                    </a:p>
                    <a:p>
                      <a:pPr marL="0" marR="0" indent="165100" algn="just">
                        <a:spcBef>
                          <a:spcPts val="0"/>
                        </a:spcBef>
                        <a:spcAft>
                          <a:spcPts val="0"/>
                        </a:spcAft>
                      </a:pPr>
                      <a:r>
                        <a:rPr lang="en-US" sz="1200" dirty="0">
                          <a:effectLst/>
                          <a:latin typeface="Trebuchet MS"/>
                          <a:ea typeface="MS Mincho"/>
                          <a:cs typeface="Trebuchet MS"/>
                        </a:rPr>
                        <a:t>Before me, an officer authorized to administer oaths, personally appeared </a:t>
                      </a:r>
                      <a:r>
                        <a:rPr lang="en-US" sz="1200" u="sng" dirty="0">
                          <a:effectLst/>
                          <a:latin typeface="Trebuchet MS"/>
                          <a:ea typeface="MS Mincho"/>
                          <a:cs typeface="Trebuchet MS"/>
                        </a:rPr>
                        <a:t>  (please print name as you wish it to appear on the ballot)  </a:t>
                      </a:r>
                      <a:r>
                        <a:rPr lang="en-US" sz="1200" dirty="0">
                          <a:effectLst/>
                          <a:latin typeface="Trebuchet MS"/>
                          <a:ea typeface="MS Mincho"/>
                          <a:cs typeface="Trebuchet MS"/>
                        </a:rPr>
                        <a:t>, to me well known, who, being sworn, says that he or she is a candidate for the office of  ; that he or she is a qualified elector of ______  County, Florida; that he or she is qualified under the Constitution and the laws of Florida to hold the office to which he or she desires to be nominated or elected; that he or she has qualified for no other public office in the state, the term of which office or any part thereof runs concurrent with that of the office he or she seeks; that he or she has resigned from any office from which he or she is required to resign pursuant to s. </a:t>
                      </a:r>
                      <a:r>
                        <a:rPr lang="en-US" sz="1200" u="sng" dirty="0">
                          <a:solidFill>
                            <a:srgbClr val="0000FF"/>
                          </a:solidFill>
                          <a:effectLst/>
                          <a:latin typeface="Trebuchet MS"/>
                          <a:ea typeface="MS Mincho"/>
                          <a:cs typeface="Trebuchet MS"/>
                          <a:hlinkClick r:id="rId2"/>
                        </a:rPr>
                        <a:t>99.012</a:t>
                      </a:r>
                      <a:r>
                        <a:rPr lang="en-US" sz="1200" dirty="0">
                          <a:effectLst/>
                          <a:latin typeface="Trebuchet MS"/>
                          <a:ea typeface="MS Mincho"/>
                          <a:cs typeface="Trebuchet MS"/>
                        </a:rPr>
                        <a:t>, Florida Statutes; and that he or she will support the Constitution of the United States and the Constitution of the State of Florida.</a:t>
                      </a:r>
                      <a:endParaRPr lang="en-US" sz="1200" dirty="0">
                        <a:effectLst/>
                        <a:latin typeface="Cambria"/>
                        <a:ea typeface="Cambria"/>
                        <a:cs typeface="Cambria"/>
                      </a:endParaRPr>
                    </a:p>
                    <a:p>
                      <a:pPr marL="0" marR="0" indent="165100" algn="r">
                        <a:spcBef>
                          <a:spcPts val="0"/>
                        </a:spcBef>
                        <a:spcAft>
                          <a:spcPts val="0"/>
                        </a:spcAft>
                      </a:pPr>
                      <a:r>
                        <a:rPr lang="en-US" sz="1200" dirty="0">
                          <a:effectLst/>
                          <a:latin typeface="Trebuchet MS"/>
                          <a:ea typeface="MS Mincho"/>
                          <a:cs typeface="Trebuchet MS"/>
                        </a:rPr>
                        <a:t> </a:t>
                      </a:r>
                      <a:r>
                        <a:rPr lang="en-US" sz="1200" u="sng" dirty="0">
                          <a:effectLst/>
                          <a:uFill>
                            <a:solidFill>
                              <a:srgbClr val="000072"/>
                            </a:solidFill>
                          </a:uFill>
                          <a:latin typeface="Trebuchet MS"/>
                          <a:ea typeface="MS Mincho"/>
                          <a:cs typeface="Trebuchet MS"/>
                        </a:rPr>
                        <a:t>  (Signature of candidate)  </a:t>
                      </a:r>
                      <a:endParaRPr lang="en-US" sz="1200" dirty="0">
                        <a:effectLst/>
                        <a:latin typeface="Cambria"/>
                        <a:ea typeface="Cambria"/>
                        <a:cs typeface="Cambria"/>
                      </a:endParaRPr>
                    </a:p>
                    <a:p>
                      <a:pPr marL="0" marR="0" algn="r">
                        <a:spcBef>
                          <a:spcPts val="0"/>
                        </a:spcBef>
                        <a:spcAft>
                          <a:spcPts val="0"/>
                        </a:spcAft>
                      </a:pPr>
                      <a:r>
                        <a:rPr lang="en-US" sz="1200" u="sng" dirty="0">
                          <a:effectLst/>
                          <a:uFill>
                            <a:solidFill>
                              <a:srgbClr val="000072"/>
                            </a:solidFill>
                          </a:uFill>
                          <a:latin typeface="Trebuchet MS"/>
                          <a:ea typeface="MS Mincho"/>
                          <a:cs typeface="Trebuchet MS"/>
                        </a:rPr>
                        <a:t>  (Address)</a:t>
                      </a:r>
                      <a:endParaRPr lang="en-US" sz="12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269377">
                <a:tc rowSpan="2">
                  <a:txBody>
                    <a:bodyPr/>
                    <a:lstStyle/>
                    <a:p>
                      <a:pPr marL="0" marR="0">
                        <a:spcBef>
                          <a:spcPts val="0"/>
                        </a:spcBef>
                        <a:spcAft>
                          <a:spcPts val="0"/>
                        </a:spcAft>
                      </a:pPr>
                      <a:r>
                        <a:rPr lang="en-US" sz="1400" dirty="0">
                          <a:effectLst/>
                          <a:latin typeface="Cambria"/>
                          <a:ea typeface="MS Mincho"/>
                          <a:cs typeface="Cambria"/>
                        </a:rPr>
                        <a:t>7</a:t>
                      </a:r>
                      <a:endParaRPr lang="en-US" sz="12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800" dirty="0" smtClean="0">
                        <a:effectLst/>
                        <a:latin typeface="+mn-lt"/>
                        <a:ea typeface="MS Mincho"/>
                        <a:cs typeface="Cambria"/>
                      </a:endParaRPr>
                    </a:p>
                    <a:p>
                      <a:pPr marL="0" marR="0">
                        <a:spcBef>
                          <a:spcPts val="0"/>
                        </a:spcBef>
                        <a:spcAft>
                          <a:spcPts val="0"/>
                        </a:spcAft>
                      </a:pPr>
                      <a:endParaRPr lang="en-US" sz="1800" dirty="0" smtClean="0">
                        <a:effectLst/>
                        <a:latin typeface="+mn-lt"/>
                        <a:ea typeface="MS Mincho"/>
                        <a:cs typeface="Cambria"/>
                      </a:endParaRPr>
                    </a:p>
                    <a:p>
                      <a:pPr marL="0" marR="0">
                        <a:spcBef>
                          <a:spcPts val="0"/>
                        </a:spcBef>
                        <a:spcAft>
                          <a:spcPts val="0"/>
                        </a:spcAft>
                      </a:pPr>
                      <a:endParaRPr lang="en-US" sz="1800" dirty="0" smtClean="0">
                        <a:effectLst/>
                        <a:latin typeface="+mn-lt"/>
                        <a:ea typeface="MS Mincho"/>
                        <a:cs typeface="Cambria"/>
                      </a:endParaRPr>
                    </a:p>
                    <a:p>
                      <a:pPr marL="0" marR="0">
                        <a:spcBef>
                          <a:spcPts val="0"/>
                        </a:spcBef>
                        <a:spcAft>
                          <a:spcPts val="0"/>
                        </a:spcAft>
                      </a:pPr>
                      <a:endParaRPr lang="en-US" sz="1800" dirty="0" smtClean="0">
                        <a:effectLst/>
                        <a:latin typeface="+mn-lt"/>
                        <a:ea typeface="MS Mincho"/>
                        <a:cs typeface="Cambria"/>
                      </a:endParaRPr>
                    </a:p>
                    <a:p>
                      <a:pPr marL="0" marR="0">
                        <a:spcBef>
                          <a:spcPts val="0"/>
                        </a:spcBef>
                        <a:spcAft>
                          <a:spcPts val="0"/>
                        </a:spcAft>
                      </a:pPr>
                      <a:endParaRPr lang="en-US" sz="1800" dirty="0">
                        <a:effectLst/>
                        <a:latin typeface="+mn-lt"/>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679">
                <a:tc vMerge="1">
                  <a:txBody>
                    <a:bodyPr/>
                    <a:lstStyle/>
                    <a:p>
                      <a:endParaRPr lang="en-US"/>
                    </a:p>
                  </a:txBody>
                  <a:tcPr/>
                </a:tc>
                <a:tc>
                  <a:txBody>
                    <a:bodyPr/>
                    <a:lstStyle/>
                    <a:p>
                      <a:pPr marL="0" marR="0">
                        <a:spcBef>
                          <a:spcPts val="0"/>
                        </a:spcBef>
                        <a:spcAft>
                          <a:spcPts val="0"/>
                        </a:spcAft>
                      </a:pPr>
                      <a:r>
                        <a:rPr lang="en-US" sz="1800" dirty="0" smtClean="0">
                          <a:effectLst/>
                          <a:latin typeface="+mn-lt"/>
                          <a:ea typeface="Cambria"/>
                          <a:cs typeface="Cambria"/>
                        </a:rPr>
                        <a:t>Definition of Florida Elector: </a:t>
                      </a:r>
                      <a:endParaRPr lang="en-US" sz="1800" dirty="0">
                        <a:effectLst/>
                        <a:latin typeface="+mn-lt"/>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4059936" y="4181856"/>
            <a:ext cx="7693152" cy="1200329"/>
          </a:xfrm>
          <a:prstGeom prst="rect">
            <a:avLst/>
          </a:prstGeom>
          <a:noFill/>
        </p:spPr>
        <p:txBody>
          <a:bodyPr wrap="square" rtlCol="0">
            <a:spAutoFit/>
          </a:bodyPr>
          <a:lstStyle/>
          <a:p>
            <a:r>
              <a:rPr lang="en-US" dirty="0" smtClean="0">
                <a:solidFill>
                  <a:schemeClr val="accent1"/>
                </a:solidFill>
              </a:rPr>
              <a:t>Summary: A </a:t>
            </a:r>
            <a:r>
              <a:rPr lang="en-US" dirty="0">
                <a:solidFill>
                  <a:schemeClr val="accent1"/>
                </a:solidFill>
              </a:rPr>
              <a:t>candidate must sign an oath stating that they are an elector for the county where they live, they are qualified to hold office, they are not running for another office and that they will support the U.S. and Florida Constitutions. </a:t>
            </a:r>
          </a:p>
        </p:txBody>
      </p:sp>
    </p:spTree>
    <p:extLst>
      <p:ext uri="{BB962C8B-B14F-4D97-AF65-F5344CB8AC3E}">
        <p14:creationId xmlns:p14="http://schemas.microsoft.com/office/powerpoint/2010/main" xmlns="" val="5818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243840" y="1658112"/>
            <a:ext cx="3389376" cy="4665893"/>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800" dirty="0"/>
              <a:t>Read the candidate oath with your partner. </a:t>
            </a:r>
            <a:endParaRPr lang="en-US" sz="2800" dirty="0" smtClean="0"/>
          </a:p>
          <a:p>
            <a:pPr marL="285750" indent="-285750">
              <a:buFont typeface="Arial" panose="020B0604020202020204" pitchFamily="34" charset="0"/>
              <a:buChar char="•"/>
            </a:pPr>
            <a:r>
              <a:rPr lang="en-US" sz="2800" dirty="0"/>
              <a:t>D</a:t>
            </a:r>
            <a:r>
              <a:rPr lang="en-US" sz="2800" dirty="0" smtClean="0"/>
              <a:t>efine </a:t>
            </a:r>
            <a:r>
              <a:rPr lang="en-US" sz="2800" dirty="0"/>
              <a:t>the term “elector”. If needed, break the word into </a:t>
            </a:r>
            <a:r>
              <a:rPr lang="en-US" sz="2800" dirty="0" smtClean="0"/>
              <a:t>parts!</a:t>
            </a:r>
          </a:p>
          <a:p>
            <a:pPr marL="285750" indent="-285750">
              <a:buFont typeface="Arial" panose="020B0604020202020204" pitchFamily="34" charset="0"/>
              <a:buChar char="•"/>
            </a:pPr>
            <a:r>
              <a:rPr lang="en-US" sz="2800" dirty="0"/>
              <a:t>T</a:t>
            </a:r>
            <a:r>
              <a:rPr lang="en-US" sz="2800" dirty="0" smtClean="0"/>
              <a:t>he </a:t>
            </a:r>
            <a:r>
              <a:rPr lang="en-US" sz="2800" dirty="0"/>
              <a:t>suffix –or means “one who”. </a:t>
            </a:r>
          </a:p>
        </p:txBody>
      </p:sp>
      <p:sp>
        <p:nvSpPr>
          <p:cNvPr id="6" name="Title 1"/>
          <p:cNvSpPr>
            <a:spLocks noGrp="1"/>
          </p:cNvSpPr>
          <p:nvPr>
            <p:ph type="title"/>
          </p:nvPr>
        </p:nvSpPr>
        <p:spPr>
          <a:xfrm>
            <a:off x="341376" y="362712"/>
            <a:ext cx="11631168" cy="1609344"/>
          </a:xfrm>
        </p:spPr>
        <p:txBody>
          <a:bodyPr>
            <a:normAutofit fontScale="90000"/>
          </a:bodyPr>
          <a:lstStyle/>
          <a:p>
            <a:r>
              <a:rPr lang="en-US" dirty="0"/>
              <a:t>Students will recognize the requirements to run for state and local political offices</a:t>
            </a:r>
            <a:br>
              <a:rPr lang="en-US" dirty="0"/>
            </a:b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459465723"/>
              </p:ext>
            </p:extLst>
          </p:nvPr>
        </p:nvGraphicFramePr>
        <p:xfrm>
          <a:off x="3791710" y="1561591"/>
          <a:ext cx="8119873" cy="5185559"/>
        </p:xfrm>
        <a:graphic>
          <a:graphicData uri="http://schemas.openxmlformats.org/drawingml/2006/table">
            <a:tbl>
              <a:tblPr firstRow="1" firstCol="1" bandRow="1"/>
              <a:tblGrid>
                <a:gridCol w="268904"/>
                <a:gridCol w="7850969"/>
              </a:tblGrid>
              <a:tr h="2425921">
                <a:tc gridSpan="2">
                  <a:txBody>
                    <a:bodyPr/>
                    <a:lstStyle/>
                    <a:p>
                      <a:pPr marL="0" marR="0" algn="ctr">
                        <a:spcBef>
                          <a:spcPts val="0"/>
                        </a:spcBef>
                        <a:spcAft>
                          <a:spcPts val="0"/>
                        </a:spcAft>
                      </a:pPr>
                      <a:r>
                        <a:rPr lang="en-US" sz="1600" b="1" dirty="0">
                          <a:effectLst/>
                          <a:latin typeface="Cambria"/>
                          <a:ea typeface="MS Mincho"/>
                          <a:cs typeface="Cambria"/>
                        </a:rPr>
                        <a:t>Candidate Oath </a:t>
                      </a:r>
                      <a:endParaRPr lang="en-US" sz="1400" b="1"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State of Florida</a:t>
                      </a:r>
                      <a:endParaRPr lang="en-US" sz="1200"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County of </a:t>
                      </a:r>
                      <a:endParaRPr lang="en-US" sz="1200" dirty="0">
                        <a:effectLst/>
                        <a:latin typeface="Cambria"/>
                        <a:ea typeface="Cambria"/>
                        <a:cs typeface="Cambria"/>
                      </a:endParaRPr>
                    </a:p>
                    <a:p>
                      <a:pPr marL="0" marR="0">
                        <a:spcBef>
                          <a:spcPts val="0"/>
                        </a:spcBef>
                        <a:spcAft>
                          <a:spcPts val="0"/>
                        </a:spcAft>
                      </a:pPr>
                      <a:r>
                        <a:rPr lang="en-US" sz="1200" dirty="0">
                          <a:effectLst/>
                          <a:latin typeface="Trebuchet MS"/>
                          <a:ea typeface="MS Mincho"/>
                          <a:cs typeface="Trebuchet MS"/>
                        </a:rPr>
                        <a:t> </a:t>
                      </a:r>
                      <a:endParaRPr lang="en-US" sz="1200" dirty="0">
                        <a:effectLst/>
                        <a:latin typeface="Cambria"/>
                        <a:ea typeface="Cambria"/>
                        <a:cs typeface="Cambria"/>
                      </a:endParaRPr>
                    </a:p>
                    <a:p>
                      <a:pPr marL="0" marR="0" indent="165100" algn="just">
                        <a:spcBef>
                          <a:spcPts val="0"/>
                        </a:spcBef>
                        <a:spcAft>
                          <a:spcPts val="0"/>
                        </a:spcAft>
                      </a:pPr>
                      <a:r>
                        <a:rPr lang="en-US" sz="1200" dirty="0">
                          <a:effectLst/>
                          <a:latin typeface="Trebuchet MS"/>
                          <a:ea typeface="MS Mincho"/>
                          <a:cs typeface="Trebuchet MS"/>
                        </a:rPr>
                        <a:t>Before me, an officer authorized to administer oaths, personally appeared </a:t>
                      </a:r>
                      <a:r>
                        <a:rPr lang="en-US" sz="1200" u="sng" dirty="0">
                          <a:effectLst/>
                          <a:latin typeface="Trebuchet MS"/>
                          <a:ea typeface="MS Mincho"/>
                          <a:cs typeface="Trebuchet MS"/>
                        </a:rPr>
                        <a:t>  (please print name as you wish it to appear on the ballot)  </a:t>
                      </a:r>
                      <a:r>
                        <a:rPr lang="en-US" sz="1200" dirty="0">
                          <a:effectLst/>
                          <a:latin typeface="Trebuchet MS"/>
                          <a:ea typeface="MS Mincho"/>
                          <a:cs typeface="Trebuchet MS"/>
                        </a:rPr>
                        <a:t>, to me well known, who, being sworn, says that he or she is a candidate for the office of  ; that he or she is a qualified elector of ______  County, Florida; that he or she is qualified under the Constitution and the laws of Florida to hold the office to which he or she desires to be nominated or elected; that he or she has qualified for no other public office in the state, the term of which office or any part thereof runs concurrent with that of the office he or she seeks; that he or she has resigned from any office from which he or she is required to resign pursuant to s. </a:t>
                      </a:r>
                      <a:r>
                        <a:rPr lang="en-US" sz="1200" u="sng" dirty="0">
                          <a:solidFill>
                            <a:srgbClr val="0000FF"/>
                          </a:solidFill>
                          <a:effectLst/>
                          <a:latin typeface="Trebuchet MS"/>
                          <a:ea typeface="MS Mincho"/>
                          <a:cs typeface="Trebuchet MS"/>
                          <a:hlinkClick r:id="rId2"/>
                        </a:rPr>
                        <a:t>99.012</a:t>
                      </a:r>
                      <a:r>
                        <a:rPr lang="en-US" sz="1200" dirty="0">
                          <a:effectLst/>
                          <a:latin typeface="Trebuchet MS"/>
                          <a:ea typeface="MS Mincho"/>
                          <a:cs typeface="Trebuchet MS"/>
                        </a:rPr>
                        <a:t>, Florida Statutes; and that he or she will support the Constitution of the United States and the Constitution of the State of Florida.</a:t>
                      </a:r>
                      <a:endParaRPr lang="en-US" sz="1200" dirty="0">
                        <a:effectLst/>
                        <a:latin typeface="Cambria"/>
                        <a:ea typeface="Cambria"/>
                        <a:cs typeface="Cambria"/>
                      </a:endParaRPr>
                    </a:p>
                    <a:p>
                      <a:pPr marL="0" marR="0" indent="165100" algn="r">
                        <a:spcBef>
                          <a:spcPts val="0"/>
                        </a:spcBef>
                        <a:spcAft>
                          <a:spcPts val="0"/>
                        </a:spcAft>
                      </a:pPr>
                      <a:r>
                        <a:rPr lang="en-US" sz="1200" dirty="0">
                          <a:effectLst/>
                          <a:latin typeface="Trebuchet MS"/>
                          <a:ea typeface="MS Mincho"/>
                          <a:cs typeface="Trebuchet MS"/>
                        </a:rPr>
                        <a:t> </a:t>
                      </a:r>
                      <a:r>
                        <a:rPr lang="en-US" sz="1200" u="sng" dirty="0">
                          <a:effectLst/>
                          <a:uFill>
                            <a:solidFill>
                              <a:srgbClr val="000072"/>
                            </a:solidFill>
                          </a:uFill>
                          <a:latin typeface="Trebuchet MS"/>
                          <a:ea typeface="MS Mincho"/>
                          <a:cs typeface="Trebuchet MS"/>
                        </a:rPr>
                        <a:t>  (Signature of candidate)  </a:t>
                      </a:r>
                      <a:endParaRPr lang="en-US" sz="1200" dirty="0">
                        <a:effectLst/>
                        <a:latin typeface="Cambria"/>
                        <a:ea typeface="Cambria"/>
                        <a:cs typeface="Cambria"/>
                      </a:endParaRPr>
                    </a:p>
                    <a:p>
                      <a:pPr marL="0" marR="0" algn="r">
                        <a:spcBef>
                          <a:spcPts val="0"/>
                        </a:spcBef>
                        <a:spcAft>
                          <a:spcPts val="0"/>
                        </a:spcAft>
                      </a:pPr>
                      <a:r>
                        <a:rPr lang="en-US" sz="1200" u="sng" dirty="0">
                          <a:effectLst/>
                          <a:uFill>
                            <a:solidFill>
                              <a:srgbClr val="000072"/>
                            </a:solidFill>
                          </a:uFill>
                          <a:latin typeface="Trebuchet MS"/>
                          <a:ea typeface="MS Mincho"/>
                          <a:cs typeface="Trebuchet MS"/>
                        </a:rPr>
                        <a:t>  (Address)</a:t>
                      </a:r>
                      <a:endParaRPr lang="en-US" sz="12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57225">
                <a:tc rowSpan="2">
                  <a:txBody>
                    <a:bodyPr/>
                    <a:lstStyle/>
                    <a:p>
                      <a:pPr marL="0" marR="0">
                        <a:spcBef>
                          <a:spcPts val="0"/>
                        </a:spcBef>
                        <a:spcAft>
                          <a:spcPts val="0"/>
                        </a:spcAft>
                      </a:pPr>
                      <a:r>
                        <a:rPr lang="en-US" sz="1400" dirty="0">
                          <a:effectLst/>
                          <a:latin typeface="Cambria"/>
                          <a:ea typeface="MS Mincho"/>
                          <a:cs typeface="Cambria"/>
                        </a:rPr>
                        <a:t>7</a:t>
                      </a:r>
                      <a:endParaRPr lang="en-US" sz="1200" dirty="0">
                        <a:effectLst/>
                        <a:latin typeface="Cambria"/>
                        <a:ea typeface="Cambria"/>
                        <a:cs typeface="Cambri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smtClean="0">
                          <a:effectLst/>
                          <a:latin typeface="+mn-lt"/>
                          <a:ea typeface="MS Mincho"/>
                          <a:cs typeface="Cambria"/>
                        </a:rPr>
                        <a:t>Summary: A candidate must sign an oath stating that they are an elector for the county where they live, they are qualified to hold office, they are not running for another office and that they will support the U.S. and Florida Constitutions. </a:t>
                      </a:r>
                    </a:p>
                    <a:p>
                      <a:pPr marL="0" marR="0">
                        <a:spcBef>
                          <a:spcPts val="0"/>
                        </a:spcBef>
                        <a:spcAft>
                          <a:spcPts val="0"/>
                        </a:spcAft>
                      </a:pPr>
                      <a:endParaRPr lang="en-US" sz="1800" dirty="0">
                        <a:effectLst/>
                        <a:latin typeface="+mn-lt"/>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2679">
                <a:tc vMerge="1">
                  <a:txBody>
                    <a:bodyPr/>
                    <a:lstStyle/>
                    <a:p>
                      <a:endParaRPr lang="en-US"/>
                    </a:p>
                  </a:txBody>
                  <a:tcPr/>
                </a:tc>
                <a:tc>
                  <a:txBody>
                    <a:bodyPr/>
                    <a:lstStyle/>
                    <a:p>
                      <a:pPr marL="0" marR="0">
                        <a:spcBef>
                          <a:spcPts val="0"/>
                        </a:spcBef>
                        <a:spcAft>
                          <a:spcPts val="0"/>
                        </a:spcAft>
                      </a:pPr>
                      <a:endParaRPr lang="en-US" sz="1800" dirty="0">
                        <a:effectLst/>
                        <a:latin typeface="+mn-lt"/>
                        <a:ea typeface="Cambria"/>
                        <a:cs typeface="Cambri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059936" y="5590305"/>
            <a:ext cx="7723632" cy="1231106"/>
          </a:xfrm>
          <a:prstGeom prst="rect">
            <a:avLst/>
          </a:prstGeom>
          <a:noFill/>
        </p:spPr>
        <p:txBody>
          <a:bodyPr wrap="square" rtlCol="0">
            <a:spAutoFit/>
          </a:bodyPr>
          <a:lstStyle/>
          <a:p>
            <a:r>
              <a:rPr lang="en-US" sz="2800" dirty="0">
                <a:solidFill>
                  <a:schemeClr val="accent1"/>
                </a:solidFill>
                <a:ea typeface="MS Mincho"/>
                <a:cs typeface="Cambria"/>
              </a:rPr>
              <a:t>Definition of Florida </a:t>
            </a:r>
            <a:r>
              <a:rPr lang="en-US" sz="2800" dirty="0" smtClean="0">
                <a:solidFill>
                  <a:schemeClr val="accent1"/>
                </a:solidFill>
                <a:ea typeface="MS Mincho"/>
                <a:cs typeface="Cambria"/>
              </a:rPr>
              <a:t>Elector: </a:t>
            </a:r>
            <a:r>
              <a:rPr lang="en-US" sz="2800" dirty="0">
                <a:solidFill>
                  <a:schemeClr val="accent1"/>
                </a:solidFill>
                <a:ea typeface="MS Mincho"/>
                <a:cs typeface="Cambria"/>
              </a:rPr>
              <a:t>An elector is one who elects. </a:t>
            </a:r>
          </a:p>
          <a:p>
            <a:endParaRPr lang="en-US" dirty="0"/>
          </a:p>
        </p:txBody>
      </p:sp>
    </p:spTree>
    <p:extLst>
      <p:ext uri="{BB962C8B-B14F-4D97-AF65-F5344CB8AC3E}">
        <p14:creationId xmlns:p14="http://schemas.microsoft.com/office/powerpoint/2010/main" xmlns="" val="219099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3">
            <a:extLst>
              <a:ext uri="{28A0092B-C50C-407E-A947-70E740481C1C}">
                <a14:useLocalDpi xmlns:a14="http://schemas.microsoft.com/office/drawing/2010/main" xmlns="" val="0"/>
              </a:ext>
            </a:extLst>
          </a:blip>
          <a:srcRect l="5799" t="7916" r="6619" b="1622"/>
          <a:stretch/>
        </p:blipFill>
        <p:spPr bwMode="auto">
          <a:xfrm>
            <a:off x="377952" y="121919"/>
            <a:ext cx="5693664" cy="67059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6461760" y="2119758"/>
            <a:ext cx="5205984" cy="2954655"/>
          </a:xfrm>
          <a:prstGeom prst="rect">
            <a:avLst/>
          </a:prstGeom>
          <a:ln w="76200">
            <a:solidFill>
              <a:schemeClr val="accent1"/>
            </a:solidFill>
          </a:ln>
        </p:spPr>
        <p:txBody>
          <a:bodyPr wrap="square">
            <a:spAutoFit/>
          </a:bodyPr>
          <a:lstStyle/>
          <a:p>
            <a:r>
              <a:rPr lang="en-US" sz="2800" dirty="0" smtClean="0"/>
              <a:t>Look at your copy of the Florida Voter Registration Application. </a:t>
            </a:r>
          </a:p>
          <a:p>
            <a:pPr marL="457200" indent="-457200">
              <a:buFont typeface="Arial" panose="020B0604020202020204" pitchFamily="34" charset="0"/>
              <a:buChar char="•"/>
            </a:pPr>
            <a:r>
              <a:rPr lang="en-US" sz="2800" dirty="0" smtClean="0"/>
              <a:t>What is the required </a:t>
            </a:r>
            <a:r>
              <a:rPr lang="en-US" sz="2800" dirty="0"/>
              <a:t>information to be a registered </a:t>
            </a:r>
            <a:r>
              <a:rPr lang="en-US" sz="2800" dirty="0" smtClean="0"/>
              <a:t>voter? </a:t>
            </a:r>
          </a:p>
          <a:p>
            <a:endParaRPr lang="en-US" dirty="0"/>
          </a:p>
        </p:txBody>
      </p:sp>
    </p:spTree>
    <p:extLst>
      <p:ext uri="{BB962C8B-B14F-4D97-AF65-F5344CB8AC3E}">
        <p14:creationId xmlns:p14="http://schemas.microsoft.com/office/powerpoint/2010/main" xmlns="" val="838236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536" y="1687354"/>
            <a:ext cx="6022848" cy="5170646"/>
          </a:xfrm>
          <a:prstGeom prst="rect">
            <a:avLst/>
          </a:prstGeom>
          <a:noFill/>
        </p:spPr>
        <p:txBody>
          <a:bodyPr wrap="square" rtlCol="0">
            <a:spAutoFit/>
          </a:bodyPr>
          <a:lstStyle/>
          <a:p>
            <a:pPr marL="285750" lvl="0" indent="-285750">
              <a:buFont typeface="Arial" panose="020B0604020202020204" pitchFamily="34" charset="0"/>
              <a:buChar char="•"/>
            </a:pPr>
            <a:r>
              <a:rPr lang="en-US" sz="2400" dirty="0"/>
              <a:t>T</a:t>
            </a:r>
            <a:r>
              <a:rPr lang="en-US" sz="2400" dirty="0" smtClean="0"/>
              <a:t>ake </a:t>
            </a:r>
            <a:r>
              <a:rPr lang="en-US" sz="2400" dirty="0"/>
              <a:t>notes on the requirements in the </a:t>
            </a:r>
            <a:r>
              <a:rPr lang="en-US" sz="2400" b="1" dirty="0"/>
              <a:t>Definition of Florida Elector</a:t>
            </a:r>
            <a:r>
              <a:rPr lang="en-US" sz="2400" dirty="0"/>
              <a:t> box. </a:t>
            </a:r>
          </a:p>
          <a:p>
            <a:pPr marL="285750" lvl="0" indent="-285750">
              <a:buFont typeface="Arial" panose="020B0604020202020204" pitchFamily="34" charset="0"/>
              <a:buChar char="•"/>
            </a:pPr>
            <a:r>
              <a:rPr lang="en-US" sz="2400" dirty="0" smtClean="0"/>
              <a:t>The minimum </a:t>
            </a:r>
            <a:r>
              <a:rPr lang="en-US" sz="2400" dirty="0"/>
              <a:t>common requirements to be a candidate for </a:t>
            </a:r>
            <a:r>
              <a:rPr lang="en-US" sz="2400" b="1" dirty="0"/>
              <a:t>local offices in Florida </a:t>
            </a:r>
            <a:r>
              <a:rPr lang="en-US" sz="2400" dirty="0"/>
              <a:t>includes </a:t>
            </a:r>
            <a:r>
              <a:rPr lang="en-US" sz="2400" dirty="0" smtClean="0"/>
              <a:t>:</a:t>
            </a:r>
          </a:p>
          <a:p>
            <a:pPr marL="742950" lvl="1" indent="-285750">
              <a:buFont typeface="Arial" panose="020B0604020202020204" pitchFamily="34" charset="0"/>
              <a:buChar char="•"/>
            </a:pPr>
            <a:r>
              <a:rPr lang="en-US" sz="2400" dirty="0" smtClean="0">
                <a:solidFill>
                  <a:schemeClr val="accent1"/>
                </a:solidFill>
              </a:rPr>
              <a:t>being </a:t>
            </a:r>
            <a:r>
              <a:rPr lang="en-US" sz="2400" dirty="0">
                <a:solidFill>
                  <a:schemeClr val="accent1"/>
                </a:solidFill>
              </a:rPr>
              <a:t>at least </a:t>
            </a:r>
            <a:r>
              <a:rPr lang="en-US" sz="2400" dirty="0" smtClean="0">
                <a:solidFill>
                  <a:schemeClr val="accent1"/>
                </a:solidFill>
              </a:rPr>
              <a:t>18</a:t>
            </a:r>
          </a:p>
          <a:p>
            <a:pPr marL="742950" lvl="1" indent="-285750">
              <a:buFont typeface="Arial" panose="020B0604020202020204" pitchFamily="34" charset="0"/>
              <a:buChar char="•"/>
            </a:pPr>
            <a:r>
              <a:rPr lang="en-US" sz="2400" dirty="0" smtClean="0">
                <a:solidFill>
                  <a:schemeClr val="accent1"/>
                </a:solidFill>
              </a:rPr>
              <a:t>registered </a:t>
            </a:r>
            <a:r>
              <a:rPr lang="en-US" sz="2400" dirty="0">
                <a:solidFill>
                  <a:schemeClr val="accent1"/>
                </a:solidFill>
              </a:rPr>
              <a:t>to </a:t>
            </a:r>
            <a:r>
              <a:rPr lang="en-US" sz="2400" dirty="0" smtClean="0">
                <a:solidFill>
                  <a:schemeClr val="accent1"/>
                </a:solidFill>
              </a:rPr>
              <a:t>vote</a:t>
            </a:r>
          </a:p>
          <a:p>
            <a:pPr marL="742950" lvl="1" indent="-285750">
              <a:buFont typeface="Arial" panose="020B0604020202020204" pitchFamily="34" charset="0"/>
              <a:buChar char="•"/>
            </a:pPr>
            <a:r>
              <a:rPr lang="en-US" sz="2400" dirty="0" smtClean="0">
                <a:solidFill>
                  <a:schemeClr val="accent1"/>
                </a:solidFill>
              </a:rPr>
              <a:t>signing </a:t>
            </a:r>
            <a:r>
              <a:rPr lang="en-US" sz="2400" dirty="0">
                <a:solidFill>
                  <a:schemeClr val="accent1"/>
                </a:solidFill>
              </a:rPr>
              <a:t>the candidate </a:t>
            </a:r>
            <a:r>
              <a:rPr lang="en-US" sz="2400" dirty="0" smtClean="0">
                <a:solidFill>
                  <a:schemeClr val="accent1"/>
                </a:solidFill>
              </a:rPr>
              <a:t>oath</a:t>
            </a:r>
          </a:p>
          <a:p>
            <a:pPr marL="742950" lvl="1" indent="-285750">
              <a:buFont typeface="Arial" panose="020B0604020202020204" pitchFamily="34" charset="0"/>
              <a:buChar char="•"/>
            </a:pPr>
            <a:r>
              <a:rPr lang="en-US" sz="2400" dirty="0" smtClean="0">
                <a:solidFill>
                  <a:schemeClr val="accent1"/>
                </a:solidFill>
              </a:rPr>
              <a:t>paying </a:t>
            </a:r>
            <a:r>
              <a:rPr lang="en-US" sz="2400" dirty="0">
                <a:solidFill>
                  <a:schemeClr val="accent1"/>
                </a:solidFill>
              </a:rPr>
              <a:t>filing </a:t>
            </a:r>
            <a:r>
              <a:rPr lang="en-US" sz="2400" dirty="0" smtClean="0">
                <a:solidFill>
                  <a:schemeClr val="accent1"/>
                </a:solidFill>
              </a:rPr>
              <a:t>fees </a:t>
            </a:r>
          </a:p>
          <a:p>
            <a:pPr lvl="1"/>
            <a:r>
              <a:rPr lang="en-US" sz="2400" dirty="0" smtClean="0"/>
              <a:t>Counties </a:t>
            </a:r>
            <a:r>
              <a:rPr lang="en-US" sz="2400" dirty="0"/>
              <a:t>and cities may have additional political party affiliation paperwork and/or residential or age requirements to run for certain offices. </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9261" y="2877312"/>
            <a:ext cx="6172739" cy="2478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ight Arrow 4"/>
          <p:cNvSpPr/>
          <p:nvPr/>
        </p:nvSpPr>
        <p:spPr>
          <a:xfrm rot="19874467">
            <a:off x="7082670" y="5129749"/>
            <a:ext cx="1993773" cy="962262"/>
          </a:xfrm>
          <a:prstGeom prst="rightArrow">
            <a:avLst>
              <a:gd name="adj1" fmla="val 5000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0" y="484632"/>
            <a:ext cx="12094464" cy="1609344"/>
          </a:xfrm>
        </p:spPr>
        <p:txBody>
          <a:bodyPr>
            <a:normAutofit fontScale="90000"/>
          </a:bodyPr>
          <a:lstStyle/>
          <a:p>
            <a:r>
              <a:rPr lang="en-US" dirty="0"/>
              <a:t>Students will recognize the requirements to run for </a:t>
            </a:r>
            <a:r>
              <a:rPr lang="en-US" dirty="0" smtClean="0"/>
              <a:t>local </a:t>
            </a:r>
            <a:r>
              <a:rPr lang="en-US" dirty="0"/>
              <a:t>political offices</a:t>
            </a:r>
            <a:br>
              <a:rPr lang="en-US" dirty="0"/>
            </a:br>
            <a:endParaRPr lang="en-US" dirty="0"/>
          </a:p>
        </p:txBody>
      </p:sp>
    </p:spTree>
    <p:extLst>
      <p:ext uri="{BB962C8B-B14F-4D97-AF65-F5344CB8AC3E}">
        <p14:creationId xmlns:p14="http://schemas.microsoft.com/office/powerpoint/2010/main" xmlns="" val="247761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a:t>
            </a:r>
            <a:endParaRPr lang="en-US" dirty="0"/>
          </a:p>
        </p:txBody>
      </p:sp>
      <p:sp>
        <p:nvSpPr>
          <p:cNvPr id="3" name="Content Placeholder 2"/>
          <p:cNvSpPr>
            <a:spLocks noGrp="1"/>
          </p:cNvSpPr>
          <p:nvPr>
            <p:ph idx="1"/>
          </p:nvPr>
        </p:nvSpPr>
        <p:spPr>
          <a:xfrm>
            <a:off x="528033" y="1584101"/>
            <a:ext cx="11346287" cy="5138671"/>
          </a:xfrm>
        </p:spPr>
        <p:txBody>
          <a:bodyPr>
            <a:normAutofit/>
          </a:bodyPr>
          <a:lstStyle/>
          <a:p>
            <a:pPr lvl="0"/>
            <a:r>
              <a:rPr lang="en-US" sz="2800" dirty="0" smtClean="0"/>
              <a:t>This is an excerpt </a:t>
            </a:r>
            <a:r>
              <a:rPr lang="en-US" sz="2800" dirty="0"/>
              <a:t>from Article II of the U.S </a:t>
            </a:r>
            <a:r>
              <a:rPr lang="en-US" sz="2800" dirty="0" smtClean="0"/>
              <a:t>Constitution: </a:t>
            </a:r>
            <a:endParaRPr lang="en-US" sz="2800" dirty="0"/>
          </a:p>
          <a:p>
            <a:r>
              <a:rPr lang="en-US" sz="2800" i="1" dirty="0">
                <a:solidFill>
                  <a:srgbClr val="002060"/>
                </a:solidFill>
              </a:rPr>
              <a:t>No Person except a natural born Citizen, or a Citizen of the United States, at the time of the Adoption of this Constitution, shall be eligible to the Office of</a:t>
            </a:r>
            <a:r>
              <a:rPr lang="en-US" sz="2800" i="1" dirty="0" smtClean="0">
                <a:solidFill>
                  <a:srgbClr val="002060"/>
                </a:solidFill>
              </a:rPr>
              <a:t>__________________; </a:t>
            </a:r>
            <a:r>
              <a:rPr lang="en-US" sz="2800" i="1" dirty="0">
                <a:solidFill>
                  <a:srgbClr val="002060"/>
                </a:solidFill>
              </a:rPr>
              <a:t>neither shall any person be eligible to that Office who shall not have attained to the Age of thirty five Years, and been fourteen Years a Resident within the United States. </a:t>
            </a:r>
            <a:endParaRPr lang="en-US" sz="2800" dirty="0" smtClean="0">
              <a:solidFill>
                <a:srgbClr val="002060"/>
              </a:solidFill>
            </a:endParaRPr>
          </a:p>
          <a:p>
            <a:pPr marL="0" indent="0">
              <a:buNone/>
            </a:pPr>
            <a:r>
              <a:rPr lang="en-US" sz="2800" dirty="0" smtClean="0"/>
              <a:t>On a sticky note, answer the following questions: </a:t>
            </a:r>
          </a:p>
          <a:p>
            <a:r>
              <a:rPr lang="en-US" sz="2800" dirty="0" smtClean="0"/>
              <a:t>What do you think goes in the blank? </a:t>
            </a:r>
          </a:p>
          <a:p>
            <a:r>
              <a:rPr lang="en-US" sz="2800" dirty="0" smtClean="0"/>
              <a:t>What is a “natural born citizen”? </a:t>
            </a:r>
            <a:endParaRPr lang="en-US" sz="2800" dirty="0"/>
          </a:p>
        </p:txBody>
      </p:sp>
    </p:spTree>
    <p:extLst>
      <p:ext uri="{BB962C8B-B14F-4D97-AF65-F5344CB8AC3E}">
        <p14:creationId xmlns:p14="http://schemas.microsoft.com/office/powerpoint/2010/main" xmlns="" val="97465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4" y="114300"/>
            <a:ext cx="11944350" cy="1951101"/>
          </a:xfrm>
        </p:spPr>
        <p:txBody>
          <a:bodyPr/>
          <a:lstStyle/>
          <a:p>
            <a:r>
              <a:rPr lang="en-US" dirty="0" smtClean="0"/>
              <a:t>Let’s brainstorm….Jot down a list   </a:t>
            </a:r>
            <a:br>
              <a:rPr lang="en-US" dirty="0" smtClean="0"/>
            </a:br>
            <a:endParaRPr lang="en-US" dirty="0"/>
          </a:p>
        </p:txBody>
      </p:sp>
      <p:sp>
        <p:nvSpPr>
          <p:cNvPr id="3" name="Content Placeholder 2"/>
          <p:cNvSpPr>
            <a:spLocks noGrp="1"/>
          </p:cNvSpPr>
          <p:nvPr>
            <p:ph idx="1"/>
          </p:nvPr>
        </p:nvSpPr>
        <p:spPr>
          <a:xfrm>
            <a:off x="244851" y="4262438"/>
            <a:ext cx="10847832" cy="2209800"/>
          </a:xfrm>
        </p:spPr>
        <p:txBody>
          <a:bodyPr>
            <a:noAutofit/>
          </a:bodyPr>
          <a:lstStyle/>
          <a:p>
            <a:r>
              <a:rPr lang="en-US" sz="5400" b="1" dirty="0" smtClean="0"/>
              <a:t>Should there be any </a:t>
            </a:r>
            <a:r>
              <a:rPr lang="en-US" sz="5400" b="1" dirty="0"/>
              <a:t>other qualifications for candidates running for political </a:t>
            </a:r>
            <a:r>
              <a:rPr lang="en-US" sz="5400" b="1" dirty="0" smtClean="0"/>
              <a:t>office?</a:t>
            </a:r>
            <a:endParaRPr lang="en-US" sz="54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4272"/>
          <a:stretch/>
        </p:blipFill>
        <p:spPr bwMode="auto">
          <a:xfrm>
            <a:off x="244851" y="1089850"/>
            <a:ext cx="8554995" cy="2971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9611591" y="1506682"/>
            <a:ext cx="2432773" cy="2308324"/>
          </a:xfrm>
          <a:prstGeom prst="rect">
            <a:avLst/>
          </a:prstGeom>
          <a:solidFill>
            <a:srgbClr val="FFFF00"/>
          </a:solidFill>
        </p:spPr>
        <p:txBody>
          <a:bodyPr wrap="square" rtlCol="0">
            <a:spAutoFit/>
          </a:bodyPr>
          <a:lstStyle/>
          <a:p>
            <a:r>
              <a:rPr lang="en-US" sz="3600" dirty="0" smtClean="0">
                <a:solidFill>
                  <a:srgbClr val="FF0000"/>
                </a:solidFill>
              </a:rPr>
              <a:t>Bell Ringer</a:t>
            </a:r>
          </a:p>
          <a:p>
            <a:r>
              <a:rPr lang="en-US" sz="3600" dirty="0" smtClean="0">
                <a:solidFill>
                  <a:srgbClr val="FF0000"/>
                </a:solidFill>
              </a:rPr>
              <a:t>Friday</a:t>
            </a:r>
          </a:p>
          <a:p>
            <a:r>
              <a:rPr lang="en-US" sz="3600" dirty="0" smtClean="0">
                <a:solidFill>
                  <a:srgbClr val="FF0000"/>
                </a:solidFill>
              </a:rPr>
              <a:t>10/9/15</a:t>
            </a:r>
            <a:endParaRPr lang="en-US" sz="3600" dirty="0">
              <a:solidFill>
                <a:srgbClr val="FF0000"/>
              </a:solidFill>
            </a:endParaRPr>
          </a:p>
        </p:txBody>
      </p:sp>
    </p:spTree>
    <p:extLst>
      <p:ext uri="{BB962C8B-B14F-4D97-AF65-F5344CB8AC3E}">
        <p14:creationId xmlns:p14="http://schemas.microsoft.com/office/powerpoint/2010/main" xmlns="" val="229103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183" y="64866"/>
            <a:ext cx="10058400" cy="1609344"/>
          </a:xfrm>
        </p:spPr>
        <p:txBody>
          <a:bodyPr/>
          <a:lstStyle/>
          <a:p>
            <a:pPr eaLnBrk="1" hangingPunct="1">
              <a:defRPr/>
            </a:pPr>
            <a:r>
              <a:rPr lang="en-US" dirty="0" smtClean="0"/>
              <a:t>Label your graphic Organizer</a:t>
            </a:r>
            <a:endParaRPr lang="en-US" dirty="0"/>
          </a:p>
        </p:txBody>
      </p:sp>
      <p:pic>
        <p:nvPicPr>
          <p:cNvPr id="23555" name="Diagram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4183" y="1447800"/>
            <a:ext cx="9827973"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6" name="TextBox 4"/>
          <p:cNvSpPr txBox="1">
            <a:spLocks noChangeArrowheads="1"/>
          </p:cNvSpPr>
          <p:nvPr/>
        </p:nvSpPr>
        <p:spPr bwMode="auto">
          <a:xfrm>
            <a:off x="2133600" y="1600201"/>
            <a:ext cx="1600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a:solidFill>
                  <a:srgbClr val="FF0000"/>
                </a:solidFill>
                <a:cs typeface="Arial" panose="020B0604020202020204" pitchFamily="34" charset="0"/>
              </a:rPr>
              <a:t>Experience</a:t>
            </a:r>
          </a:p>
        </p:txBody>
      </p:sp>
      <p:sp>
        <p:nvSpPr>
          <p:cNvPr id="23557" name="TextBox 5"/>
          <p:cNvSpPr txBox="1">
            <a:spLocks noChangeArrowheads="1"/>
          </p:cNvSpPr>
          <p:nvPr/>
        </p:nvSpPr>
        <p:spPr bwMode="auto">
          <a:xfrm>
            <a:off x="6705600" y="1676401"/>
            <a:ext cx="3124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a:solidFill>
                  <a:srgbClr val="FF0000"/>
                </a:solidFill>
                <a:cs typeface="Arial" panose="020B0604020202020204" pitchFamily="34" charset="0"/>
              </a:rPr>
              <a:t>Issue Based Platform</a:t>
            </a:r>
          </a:p>
        </p:txBody>
      </p:sp>
      <p:sp>
        <p:nvSpPr>
          <p:cNvPr id="23558" name="TextBox 6"/>
          <p:cNvSpPr txBox="1">
            <a:spLocks noChangeArrowheads="1"/>
          </p:cNvSpPr>
          <p:nvPr/>
        </p:nvSpPr>
        <p:spPr bwMode="auto">
          <a:xfrm>
            <a:off x="1905000" y="4267201"/>
            <a:ext cx="2286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a:solidFill>
                  <a:srgbClr val="FF0000"/>
                </a:solidFill>
                <a:cs typeface="Arial" panose="020B0604020202020204" pitchFamily="34" charset="0"/>
              </a:rPr>
              <a:t>Debates</a:t>
            </a:r>
            <a:endParaRPr lang="en-US" altLang="en-US" sz="1800" b="1">
              <a:solidFill>
                <a:srgbClr val="FF0000"/>
              </a:solidFill>
              <a:cs typeface="Arial" panose="020B0604020202020204" pitchFamily="34" charset="0"/>
            </a:endParaRPr>
          </a:p>
        </p:txBody>
      </p:sp>
      <p:sp>
        <p:nvSpPr>
          <p:cNvPr id="23559" name="TextBox 7"/>
          <p:cNvSpPr txBox="1">
            <a:spLocks noChangeArrowheads="1"/>
          </p:cNvSpPr>
          <p:nvPr/>
        </p:nvSpPr>
        <p:spPr bwMode="auto">
          <a:xfrm>
            <a:off x="8153400" y="4267201"/>
            <a:ext cx="1828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a:solidFill>
                  <a:srgbClr val="FF0000"/>
                </a:solidFill>
                <a:cs typeface="Arial" panose="020B0604020202020204" pitchFamily="34" charset="0"/>
              </a:rPr>
              <a:t>Political Ads</a:t>
            </a:r>
          </a:p>
        </p:txBody>
      </p:sp>
      <p:sp>
        <p:nvSpPr>
          <p:cNvPr id="23560" name="TextBox 8"/>
          <p:cNvSpPr txBox="1">
            <a:spLocks noChangeArrowheads="1"/>
          </p:cNvSpPr>
          <p:nvPr/>
        </p:nvSpPr>
        <p:spPr bwMode="auto">
          <a:xfrm>
            <a:off x="4953000" y="2819400"/>
            <a:ext cx="2057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algn="ctr" defTabSz="914400" fontAlgn="base">
              <a:spcBef>
                <a:spcPct val="0"/>
              </a:spcBef>
              <a:spcAft>
                <a:spcPct val="0"/>
              </a:spcAft>
              <a:buClrTx/>
              <a:buSzTx/>
              <a:buNone/>
            </a:pPr>
            <a:r>
              <a:rPr lang="en-US" altLang="en-US" sz="2000" b="1">
                <a:solidFill>
                  <a:srgbClr val="FF0000"/>
                </a:solidFill>
                <a:cs typeface="Arial" panose="020B0604020202020204" pitchFamily="34" charset="0"/>
              </a:rPr>
              <a:t>Qualifications</a:t>
            </a:r>
          </a:p>
        </p:txBody>
      </p:sp>
      <p:grpSp>
        <p:nvGrpSpPr>
          <p:cNvPr id="23635" name="SMARTInkShape-Group32"/>
          <p:cNvGrpSpPr/>
          <p:nvPr/>
        </p:nvGrpSpPr>
        <p:grpSpPr>
          <a:xfrm>
            <a:off x="4381881" y="3200400"/>
            <a:ext cx="2035939" cy="281491"/>
            <a:chOff x="4381881" y="3200400"/>
            <a:chExt cx="2035939" cy="281491"/>
          </a:xfrm>
        </p:grpSpPr>
        <p:sp>
          <p:nvSpPr>
            <p:cNvPr id="23621" name="SMARTInkShape-86"/>
            <p:cNvSpPr/>
            <p:nvPr/>
          </p:nvSpPr>
          <p:spPr>
            <a:xfrm>
              <a:off x="4381881" y="3208299"/>
              <a:ext cx="228220" cy="273592"/>
            </a:xfrm>
            <a:custGeom>
              <a:avLst/>
              <a:gdLst/>
              <a:ahLst/>
              <a:cxnLst/>
              <a:rect l="0" t="0" r="0" b="0"/>
              <a:pathLst>
                <a:path w="228220" h="273592">
                  <a:moveTo>
                    <a:pt x="60579" y="22581"/>
                  </a:moveTo>
                  <a:lnTo>
                    <a:pt x="56534" y="10446"/>
                  </a:lnTo>
                  <a:lnTo>
                    <a:pt x="56189" y="6871"/>
                  </a:lnTo>
                  <a:lnTo>
                    <a:pt x="56806" y="4487"/>
                  </a:lnTo>
                  <a:lnTo>
                    <a:pt x="60358" y="0"/>
                  </a:lnTo>
                  <a:lnTo>
                    <a:pt x="60514" y="3849"/>
                  </a:lnTo>
                  <a:lnTo>
                    <a:pt x="47578" y="40045"/>
                  </a:lnTo>
                  <a:lnTo>
                    <a:pt x="32613" y="71660"/>
                  </a:lnTo>
                  <a:lnTo>
                    <a:pt x="15890" y="106844"/>
                  </a:lnTo>
                  <a:lnTo>
                    <a:pt x="3954" y="141554"/>
                  </a:lnTo>
                  <a:lnTo>
                    <a:pt x="0" y="178966"/>
                  </a:lnTo>
                  <a:lnTo>
                    <a:pt x="541" y="201012"/>
                  </a:lnTo>
                  <a:lnTo>
                    <a:pt x="6571" y="220794"/>
                  </a:lnTo>
                  <a:lnTo>
                    <a:pt x="32365" y="253180"/>
                  </a:lnTo>
                  <a:lnTo>
                    <a:pt x="48268" y="261181"/>
                  </a:lnTo>
                  <a:lnTo>
                    <a:pt x="80788" y="270623"/>
                  </a:lnTo>
                  <a:lnTo>
                    <a:pt x="110695" y="273591"/>
                  </a:lnTo>
                  <a:lnTo>
                    <a:pt x="144978" y="267951"/>
                  </a:lnTo>
                  <a:lnTo>
                    <a:pt x="171946" y="262359"/>
                  </a:lnTo>
                  <a:lnTo>
                    <a:pt x="206849" y="249344"/>
                  </a:lnTo>
                  <a:lnTo>
                    <a:pt x="218730" y="243857"/>
                  </a:lnTo>
                  <a:lnTo>
                    <a:pt x="228219" y="235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2" name="SMARTInkShape-87"/>
            <p:cNvSpPr/>
            <p:nvPr/>
          </p:nvSpPr>
          <p:spPr>
            <a:xfrm>
              <a:off x="4411980" y="3322320"/>
              <a:ext cx="213361" cy="45721"/>
            </a:xfrm>
            <a:custGeom>
              <a:avLst/>
              <a:gdLst/>
              <a:ahLst/>
              <a:cxnLst/>
              <a:rect l="0" t="0" r="0" b="0"/>
              <a:pathLst>
                <a:path w="213361" h="45721">
                  <a:moveTo>
                    <a:pt x="0" y="45720"/>
                  </a:moveTo>
                  <a:lnTo>
                    <a:pt x="30930" y="45720"/>
                  </a:lnTo>
                  <a:lnTo>
                    <a:pt x="67164" y="41675"/>
                  </a:lnTo>
                  <a:lnTo>
                    <a:pt x="99627" y="33569"/>
                  </a:lnTo>
                  <a:lnTo>
                    <a:pt x="135516" y="28832"/>
                  </a:lnTo>
                  <a:lnTo>
                    <a:pt x="167315" y="19995"/>
                  </a:lnTo>
                  <a:lnTo>
                    <a:pt x="2133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3" name="SMARTInkShape-88"/>
            <p:cNvSpPr/>
            <p:nvPr/>
          </p:nvSpPr>
          <p:spPr>
            <a:xfrm>
              <a:off x="4434840" y="3200400"/>
              <a:ext cx="190501" cy="38101"/>
            </a:xfrm>
            <a:custGeom>
              <a:avLst/>
              <a:gdLst/>
              <a:ahLst/>
              <a:cxnLst/>
              <a:rect l="0" t="0" r="0" b="0"/>
              <a:pathLst>
                <a:path w="190501" h="38101">
                  <a:moveTo>
                    <a:pt x="0" y="38100"/>
                  </a:moveTo>
                  <a:lnTo>
                    <a:pt x="0" y="34055"/>
                  </a:lnTo>
                  <a:lnTo>
                    <a:pt x="2258" y="29811"/>
                  </a:lnTo>
                  <a:lnTo>
                    <a:pt x="6930" y="25103"/>
                  </a:lnTo>
                  <a:lnTo>
                    <a:pt x="14651" y="20188"/>
                  </a:lnTo>
                  <a:lnTo>
                    <a:pt x="46646" y="13634"/>
                  </a:lnTo>
                  <a:lnTo>
                    <a:pt x="76383" y="4763"/>
                  </a:lnTo>
                  <a:lnTo>
                    <a:pt x="112799" y="941"/>
                  </a:lnTo>
                  <a:lnTo>
                    <a:pt x="150347" y="186"/>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4" name="SMARTInkShape-89"/>
            <p:cNvSpPr/>
            <p:nvPr/>
          </p:nvSpPr>
          <p:spPr>
            <a:xfrm>
              <a:off x="4694501" y="3292365"/>
              <a:ext cx="205160" cy="189172"/>
            </a:xfrm>
            <a:custGeom>
              <a:avLst/>
              <a:gdLst/>
              <a:ahLst/>
              <a:cxnLst/>
              <a:rect l="0" t="0" r="0" b="0"/>
              <a:pathLst>
                <a:path w="205160" h="189172">
                  <a:moveTo>
                    <a:pt x="205159" y="22335"/>
                  </a:moveTo>
                  <a:lnTo>
                    <a:pt x="198229" y="16252"/>
                  </a:lnTo>
                  <a:lnTo>
                    <a:pt x="190508" y="11729"/>
                  </a:lnTo>
                  <a:lnTo>
                    <a:pt x="155247" y="3457"/>
                  </a:lnTo>
                  <a:lnTo>
                    <a:pt x="120787" y="0"/>
                  </a:lnTo>
                  <a:lnTo>
                    <a:pt x="98315" y="1888"/>
                  </a:lnTo>
                  <a:lnTo>
                    <a:pt x="61204" y="12493"/>
                  </a:lnTo>
                  <a:lnTo>
                    <a:pt x="43596" y="20736"/>
                  </a:lnTo>
                  <a:lnTo>
                    <a:pt x="17330" y="43114"/>
                  </a:lnTo>
                  <a:lnTo>
                    <a:pt x="6043" y="62076"/>
                  </a:lnTo>
                  <a:lnTo>
                    <a:pt x="1381" y="91872"/>
                  </a:lnTo>
                  <a:lnTo>
                    <a:pt x="0" y="119421"/>
                  </a:lnTo>
                  <a:lnTo>
                    <a:pt x="4193" y="133500"/>
                  </a:lnTo>
                  <a:lnTo>
                    <a:pt x="20682" y="156336"/>
                  </a:lnTo>
                  <a:lnTo>
                    <a:pt x="56862" y="180820"/>
                  </a:lnTo>
                  <a:lnTo>
                    <a:pt x="69823" y="185906"/>
                  </a:lnTo>
                  <a:lnTo>
                    <a:pt x="102884" y="189171"/>
                  </a:lnTo>
                  <a:lnTo>
                    <a:pt x="137744" y="181580"/>
                  </a:lnTo>
                  <a:lnTo>
                    <a:pt x="151490" y="176084"/>
                  </a:lnTo>
                  <a:lnTo>
                    <a:pt x="168749" y="162623"/>
                  </a:lnTo>
                  <a:lnTo>
                    <a:pt x="195555" y="124676"/>
                  </a:lnTo>
                  <a:lnTo>
                    <a:pt x="205159" y="985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5" name="SMARTInkShape-90"/>
            <p:cNvSpPr/>
            <p:nvPr/>
          </p:nvSpPr>
          <p:spPr>
            <a:xfrm>
              <a:off x="4861560" y="3201459"/>
              <a:ext cx="68581" cy="257451"/>
            </a:xfrm>
            <a:custGeom>
              <a:avLst/>
              <a:gdLst/>
              <a:ahLst/>
              <a:cxnLst/>
              <a:rect l="0" t="0" r="0" b="0"/>
              <a:pathLst>
                <a:path w="68581" h="257451">
                  <a:moveTo>
                    <a:pt x="0" y="6561"/>
                  </a:moveTo>
                  <a:lnTo>
                    <a:pt x="0" y="0"/>
                  </a:lnTo>
                  <a:lnTo>
                    <a:pt x="4045" y="3300"/>
                  </a:lnTo>
                  <a:lnTo>
                    <a:pt x="6031" y="9627"/>
                  </a:lnTo>
                  <a:lnTo>
                    <a:pt x="12648" y="43685"/>
                  </a:lnTo>
                  <a:lnTo>
                    <a:pt x="16986" y="74948"/>
                  </a:lnTo>
                  <a:lnTo>
                    <a:pt x="22933" y="112369"/>
                  </a:lnTo>
                  <a:lnTo>
                    <a:pt x="28738" y="142200"/>
                  </a:lnTo>
                  <a:lnTo>
                    <a:pt x="34181" y="180015"/>
                  </a:lnTo>
                  <a:lnTo>
                    <a:pt x="39842" y="209137"/>
                  </a:lnTo>
                  <a:lnTo>
                    <a:pt x="43107" y="216821"/>
                  </a:lnTo>
                  <a:lnTo>
                    <a:pt x="52179" y="251513"/>
                  </a:lnTo>
                  <a:lnTo>
                    <a:pt x="53413" y="253682"/>
                  </a:lnTo>
                  <a:lnTo>
                    <a:pt x="55082" y="255128"/>
                  </a:lnTo>
                  <a:lnTo>
                    <a:pt x="59799" y="257450"/>
                  </a:lnTo>
                  <a:lnTo>
                    <a:pt x="62701" y="255509"/>
                  </a:lnTo>
                  <a:lnTo>
                    <a:pt x="64661" y="253806"/>
                  </a:lnTo>
                  <a:lnTo>
                    <a:pt x="68580" y="2427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6" name="SMARTInkShape-91"/>
            <p:cNvSpPr/>
            <p:nvPr/>
          </p:nvSpPr>
          <p:spPr>
            <a:xfrm>
              <a:off x="4968240" y="3307080"/>
              <a:ext cx="144781" cy="159220"/>
            </a:xfrm>
            <a:custGeom>
              <a:avLst/>
              <a:gdLst/>
              <a:ahLst/>
              <a:cxnLst/>
              <a:rect l="0" t="0" r="0" b="0"/>
              <a:pathLst>
                <a:path w="144781" h="159220">
                  <a:moveTo>
                    <a:pt x="0" y="0"/>
                  </a:moveTo>
                  <a:lnTo>
                    <a:pt x="0" y="33405"/>
                  </a:lnTo>
                  <a:lnTo>
                    <a:pt x="0" y="70606"/>
                  </a:lnTo>
                  <a:lnTo>
                    <a:pt x="6083" y="99492"/>
                  </a:lnTo>
                  <a:lnTo>
                    <a:pt x="20408" y="131048"/>
                  </a:lnTo>
                  <a:lnTo>
                    <a:pt x="25439" y="138113"/>
                  </a:lnTo>
                  <a:lnTo>
                    <a:pt x="41122" y="150895"/>
                  </a:lnTo>
                  <a:lnTo>
                    <a:pt x="52426" y="155964"/>
                  </a:lnTo>
                  <a:lnTo>
                    <a:pt x="73479" y="159219"/>
                  </a:lnTo>
                  <a:lnTo>
                    <a:pt x="88847" y="155737"/>
                  </a:lnTo>
                  <a:lnTo>
                    <a:pt x="108170" y="141253"/>
                  </a:lnTo>
                  <a:lnTo>
                    <a:pt x="121891" y="124921"/>
                  </a:lnTo>
                  <a:lnTo>
                    <a:pt x="139475" y="87460"/>
                  </a:lnTo>
                  <a:lnTo>
                    <a:pt x="143732" y="58480"/>
                  </a:lnTo>
                  <a:lnTo>
                    <a:pt x="143623" y="29087"/>
                  </a:lnTo>
                  <a:lnTo>
                    <a:pt x="137250" y="577"/>
                  </a:lnTo>
                  <a:lnTo>
                    <a:pt x="137168" y="6612"/>
                  </a:lnTo>
                  <a:lnTo>
                    <a:pt x="144780" y="7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7" name="SMARTInkShape-92"/>
            <p:cNvSpPr/>
            <p:nvPr/>
          </p:nvSpPr>
          <p:spPr>
            <a:xfrm>
              <a:off x="5174779" y="3277019"/>
              <a:ext cx="159222" cy="180313"/>
            </a:xfrm>
            <a:custGeom>
              <a:avLst/>
              <a:gdLst/>
              <a:ahLst/>
              <a:cxnLst/>
              <a:rect l="0" t="0" r="0" b="0"/>
              <a:pathLst>
                <a:path w="159222" h="180313">
                  <a:moveTo>
                    <a:pt x="136361" y="14821"/>
                  </a:moveTo>
                  <a:lnTo>
                    <a:pt x="129800" y="1699"/>
                  </a:lnTo>
                  <a:lnTo>
                    <a:pt x="128600" y="993"/>
                  </a:lnTo>
                  <a:lnTo>
                    <a:pt x="122020" y="0"/>
                  </a:lnTo>
                  <a:lnTo>
                    <a:pt x="94508" y="464"/>
                  </a:lnTo>
                  <a:lnTo>
                    <a:pt x="63712" y="10192"/>
                  </a:lnTo>
                  <a:lnTo>
                    <a:pt x="32309" y="35627"/>
                  </a:lnTo>
                  <a:lnTo>
                    <a:pt x="21053" y="50525"/>
                  </a:lnTo>
                  <a:lnTo>
                    <a:pt x="5273" y="86440"/>
                  </a:lnTo>
                  <a:lnTo>
                    <a:pt x="0" y="118023"/>
                  </a:lnTo>
                  <a:lnTo>
                    <a:pt x="3483" y="133923"/>
                  </a:lnTo>
                  <a:lnTo>
                    <a:pt x="13922" y="149359"/>
                  </a:lnTo>
                  <a:lnTo>
                    <a:pt x="49177" y="168898"/>
                  </a:lnTo>
                  <a:lnTo>
                    <a:pt x="82357" y="179531"/>
                  </a:lnTo>
                  <a:lnTo>
                    <a:pt x="98812" y="180312"/>
                  </a:lnTo>
                  <a:lnTo>
                    <a:pt x="135159" y="175433"/>
                  </a:lnTo>
                  <a:lnTo>
                    <a:pt x="159221" y="1748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8" name="SMARTInkShape-93"/>
            <p:cNvSpPr/>
            <p:nvPr/>
          </p:nvSpPr>
          <p:spPr>
            <a:xfrm>
              <a:off x="5410798" y="3276693"/>
              <a:ext cx="273723" cy="158379"/>
            </a:xfrm>
            <a:custGeom>
              <a:avLst/>
              <a:gdLst/>
              <a:ahLst/>
              <a:cxnLst/>
              <a:rect l="0" t="0" r="0" b="0"/>
              <a:pathLst>
                <a:path w="273723" h="158379">
                  <a:moveTo>
                    <a:pt x="136562" y="7527"/>
                  </a:moveTo>
                  <a:lnTo>
                    <a:pt x="132517" y="3482"/>
                  </a:lnTo>
                  <a:lnTo>
                    <a:pt x="128273" y="1496"/>
                  </a:lnTo>
                  <a:lnTo>
                    <a:pt x="103032" y="0"/>
                  </a:lnTo>
                  <a:lnTo>
                    <a:pt x="78273" y="3980"/>
                  </a:lnTo>
                  <a:lnTo>
                    <a:pt x="57579" y="14566"/>
                  </a:lnTo>
                  <a:lnTo>
                    <a:pt x="35415" y="34161"/>
                  </a:lnTo>
                  <a:lnTo>
                    <a:pt x="9622" y="64939"/>
                  </a:lnTo>
                  <a:lnTo>
                    <a:pt x="3944" y="80175"/>
                  </a:lnTo>
                  <a:lnTo>
                    <a:pt x="0" y="115276"/>
                  </a:lnTo>
                  <a:lnTo>
                    <a:pt x="426" y="130704"/>
                  </a:lnTo>
                  <a:lnTo>
                    <a:pt x="3526" y="137908"/>
                  </a:lnTo>
                  <a:lnTo>
                    <a:pt x="10032" y="146724"/>
                  </a:lnTo>
                  <a:lnTo>
                    <a:pt x="35525" y="156441"/>
                  </a:lnTo>
                  <a:lnTo>
                    <a:pt x="44526" y="158378"/>
                  </a:lnTo>
                  <a:lnTo>
                    <a:pt x="53606" y="156980"/>
                  </a:lnTo>
                  <a:lnTo>
                    <a:pt x="88352" y="141974"/>
                  </a:lnTo>
                  <a:lnTo>
                    <a:pt x="103557" y="130431"/>
                  </a:lnTo>
                  <a:lnTo>
                    <a:pt x="114741" y="112240"/>
                  </a:lnTo>
                  <a:lnTo>
                    <a:pt x="128744" y="78106"/>
                  </a:lnTo>
                  <a:lnTo>
                    <a:pt x="133088" y="65989"/>
                  </a:lnTo>
                  <a:lnTo>
                    <a:pt x="137104" y="28631"/>
                  </a:lnTo>
                  <a:lnTo>
                    <a:pt x="143856" y="8450"/>
                  </a:lnTo>
                  <a:lnTo>
                    <a:pt x="149413" y="44508"/>
                  </a:lnTo>
                  <a:lnTo>
                    <a:pt x="153588" y="67764"/>
                  </a:lnTo>
                  <a:lnTo>
                    <a:pt x="169686" y="104005"/>
                  </a:lnTo>
                  <a:lnTo>
                    <a:pt x="185323" y="123320"/>
                  </a:lnTo>
                  <a:lnTo>
                    <a:pt x="206044" y="137039"/>
                  </a:lnTo>
                  <a:lnTo>
                    <a:pt x="224224" y="142421"/>
                  </a:lnTo>
                  <a:lnTo>
                    <a:pt x="273722" y="1370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29" name="SMARTInkShape-94"/>
            <p:cNvSpPr/>
            <p:nvPr/>
          </p:nvSpPr>
          <p:spPr>
            <a:xfrm>
              <a:off x="5737860" y="3200400"/>
              <a:ext cx="45721" cy="236117"/>
            </a:xfrm>
            <a:custGeom>
              <a:avLst/>
              <a:gdLst/>
              <a:ahLst/>
              <a:cxnLst/>
              <a:rect l="0" t="0" r="0" b="0"/>
              <a:pathLst>
                <a:path w="45721" h="236117">
                  <a:moveTo>
                    <a:pt x="0" y="0"/>
                  </a:moveTo>
                  <a:lnTo>
                    <a:pt x="10606" y="34334"/>
                  </a:lnTo>
                  <a:lnTo>
                    <a:pt x="22919" y="69087"/>
                  </a:lnTo>
                  <a:lnTo>
                    <a:pt x="28240" y="91591"/>
                  </a:lnTo>
                  <a:lnTo>
                    <a:pt x="29816" y="118860"/>
                  </a:lnTo>
                  <a:lnTo>
                    <a:pt x="30283" y="149236"/>
                  </a:lnTo>
                  <a:lnTo>
                    <a:pt x="30463" y="187296"/>
                  </a:lnTo>
                  <a:lnTo>
                    <a:pt x="31319" y="195002"/>
                  </a:lnTo>
                  <a:lnTo>
                    <a:pt x="36510" y="216005"/>
                  </a:lnTo>
                  <a:lnTo>
                    <a:pt x="37786" y="232227"/>
                  </a:lnTo>
                  <a:lnTo>
                    <a:pt x="38737" y="233558"/>
                  </a:lnTo>
                  <a:lnTo>
                    <a:pt x="40218" y="234445"/>
                  </a:lnTo>
                  <a:lnTo>
                    <a:pt x="45398" y="236116"/>
                  </a:lnTo>
                  <a:lnTo>
                    <a:pt x="45720"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0" name="SMARTInkShape-95"/>
            <p:cNvSpPr/>
            <p:nvPr/>
          </p:nvSpPr>
          <p:spPr>
            <a:xfrm>
              <a:off x="5676900" y="3284220"/>
              <a:ext cx="190501" cy="22768"/>
            </a:xfrm>
            <a:custGeom>
              <a:avLst/>
              <a:gdLst/>
              <a:ahLst/>
              <a:cxnLst/>
              <a:rect l="0" t="0" r="0" b="0"/>
              <a:pathLst>
                <a:path w="190501" h="22768">
                  <a:moveTo>
                    <a:pt x="0" y="15240"/>
                  </a:moveTo>
                  <a:lnTo>
                    <a:pt x="0" y="22546"/>
                  </a:lnTo>
                  <a:lnTo>
                    <a:pt x="8090" y="22767"/>
                  </a:lnTo>
                  <a:lnTo>
                    <a:pt x="39166" y="16816"/>
                  </a:lnTo>
                  <a:lnTo>
                    <a:pt x="72836" y="15551"/>
                  </a:lnTo>
                  <a:lnTo>
                    <a:pt x="108555" y="15301"/>
                  </a:lnTo>
                  <a:lnTo>
                    <a:pt x="144207" y="14412"/>
                  </a:lnTo>
                  <a:lnTo>
                    <a:pt x="174004" y="7481"/>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1" name="SMARTInkShape-96"/>
            <p:cNvSpPr/>
            <p:nvPr/>
          </p:nvSpPr>
          <p:spPr>
            <a:xfrm>
              <a:off x="5905500" y="3291840"/>
              <a:ext cx="38101" cy="114117"/>
            </a:xfrm>
            <a:custGeom>
              <a:avLst/>
              <a:gdLst/>
              <a:ahLst/>
              <a:cxnLst/>
              <a:rect l="0" t="0" r="0" b="0"/>
              <a:pathLst>
                <a:path w="38101" h="114117">
                  <a:moveTo>
                    <a:pt x="0" y="0"/>
                  </a:moveTo>
                  <a:lnTo>
                    <a:pt x="846" y="35246"/>
                  </a:lnTo>
                  <a:lnTo>
                    <a:pt x="8289" y="67765"/>
                  </a:lnTo>
                  <a:lnTo>
                    <a:pt x="20661" y="103682"/>
                  </a:lnTo>
                  <a:lnTo>
                    <a:pt x="21394" y="107221"/>
                  </a:lnTo>
                  <a:lnTo>
                    <a:pt x="22730" y="109581"/>
                  </a:lnTo>
                  <a:lnTo>
                    <a:pt x="24466" y="111154"/>
                  </a:lnTo>
                  <a:lnTo>
                    <a:pt x="28654" y="112902"/>
                  </a:lnTo>
                  <a:lnTo>
                    <a:pt x="36689" y="114116"/>
                  </a:lnTo>
                  <a:lnTo>
                    <a:pt x="37159" y="113330"/>
                  </a:lnTo>
                  <a:lnTo>
                    <a:pt x="38100" y="106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2" name="SMARTInkShape-97"/>
            <p:cNvSpPr/>
            <p:nvPr/>
          </p:nvSpPr>
          <p:spPr>
            <a:xfrm>
              <a:off x="5913120" y="3203839"/>
              <a:ext cx="15241" cy="11802"/>
            </a:xfrm>
            <a:custGeom>
              <a:avLst/>
              <a:gdLst/>
              <a:ahLst/>
              <a:cxnLst/>
              <a:rect l="0" t="0" r="0" b="0"/>
              <a:pathLst>
                <a:path w="15241" h="11802">
                  <a:moveTo>
                    <a:pt x="0" y="11801"/>
                  </a:moveTo>
                  <a:lnTo>
                    <a:pt x="0" y="0"/>
                  </a:lnTo>
                  <a:lnTo>
                    <a:pt x="0" y="1758"/>
                  </a:lnTo>
                  <a:lnTo>
                    <a:pt x="6561" y="10529"/>
                  </a:lnTo>
                  <a:lnTo>
                    <a:pt x="15240" y="118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3" name="SMARTInkShape-98"/>
            <p:cNvSpPr/>
            <p:nvPr/>
          </p:nvSpPr>
          <p:spPr>
            <a:xfrm>
              <a:off x="6065587" y="3261360"/>
              <a:ext cx="113435" cy="158087"/>
            </a:xfrm>
            <a:custGeom>
              <a:avLst/>
              <a:gdLst/>
              <a:ahLst/>
              <a:cxnLst/>
              <a:rect l="0" t="0" r="0" b="0"/>
              <a:pathLst>
                <a:path w="113435" h="158087">
                  <a:moveTo>
                    <a:pt x="15173" y="0"/>
                  </a:moveTo>
                  <a:lnTo>
                    <a:pt x="11128" y="4045"/>
                  </a:lnTo>
                  <a:lnTo>
                    <a:pt x="9141" y="10546"/>
                  </a:lnTo>
                  <a:lnTo>
                    <a:pt x="5766" y="23727"/>
                  </a:lnTo>
                  <a:lnTo>
                    <a:pt x="2525" y="35945"/>
                  </a:lnTo>
                  <a:lnTo>
                    <a:pt x="445" y="71509"/>
                  </a:lnTo>
                  <a:lnTo>
                    <a:pt x="0" y="105372"/>
                  </a:lnTo>
                  <a:lnTo>
                    <a:pt x="800" y="118334"/>
                  </a:lnTo>
                  <a:lnTo>
                    <a:pt x="3987" y="127664"/>
                  </a:lnTo>
                  <a:lnTo>
                    <a:pt x="24407" y="153493"/>
                  </a:lnTo>
                  <a:lnTo>
                    <a:pt x="32259" y="157119"/>
                  </a:lnTo>
                  <a:lnTo>
                    <a:pt x="36723" y="158086"/>
                  </a:lnTo>
                  <a:lnTo>
                    <a:pt x="46200" y="156903"/>
                  </a:lnTo>
                  <a:lnTo>
                    <a:pt x="71125" y="151300"/>
                  </a:lnTo>
                  <a:lnTo>
                    <a:pt x="81245" y="144573"/>
                  </a:lnTo>
                  <a:lnTo>
                    <a:pt x="92417" y="131266"/>
                  </a:lnTo>
                  <a:lnTo>
                    <a:pt x="108168" y="95042"/>
                  </a:lnTo>
                  <a:lnTo>
                    <a:pt x="113035" y="61671"/>
                  </a:lnTo>
                  <a:lnTo>
                    <a:pt x="113434" y="53814"/>
                  </a:lnTo>
                  <a:lnTo>
                    <a:pt x="107105" y="36053"/>
                  </a:lnTo>
                  <a:lnTo>
                    <a:pt x="90436" y="9191"/>
                  </a:lnTo>
                  <a:lnTo>
                    <a:pt x="82208" y="4085"/>
                  </a:lnTo>
                  <a:lnTo>
                    <a:pt x="63128" y="807"/>
                  </a:lnTo>
                  <a:lnTo>
                    <a:pt x="37816" y="6243"/>
                  </a:lnTo>
                  <a:lnTo>
                    <a:pt x="20941" y="13891"/>
                  </a:lnTo>
                  <a:lnTo>
                    <a:pt x="6911" y="25659"/>
                  </a:lnTo>
                  <a:lnTo>
                    <a:pt x="3034" y="32006"/>
                  </a:lnTo>
                  <a:lnTo>
                    <a:pt x="342" y="51618"/>
                  </a:lnTo>
                  <a:lnTo>
                    <a:pt x="206" y="54732"/>
                  </a:lnTo>
                  <a:lnTo>
                    <a:pt x="961" y="56808"/>
                  </a:lnTo>
                  <a:lnTo>
                    <a:pt x="7553" y="609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4" name="SMARTInkShape-99"/>
            <p:cNvSpPr/>
            <p:nvPr/>
          </p:nvSpPr>
          <p:spPr>
            <a:xfrm>
              <a:off x="6240810" y="3230880"/>
              <a:ext cx="177010" cy="236221"/>
            </a:xfrm>
            <a:custGeom>
              <a:avLst/>
              <a:gdLst/>
              <a:ahLst/>
              <a:cxnLst/>
              <a:rect l="0" t="0" r="0" b="0"/>
              <a:pathLst>
                <a:path w="177010" h="236221">
                  <a:moveTo>
                    <a:pt x="22830" y="0"/>
                  </a:moveTo>
                  <a:lnTo>
                    <a:pt x="22830" y="4045"/>
                  </a:lnTo>
                  <a:lnTo>
                    <a:pt x="15916" y="34252"/>
                  </a:lnTo>
                  <a:lnTo>
                    <a:pt x="11258" y="69077"/>
                  </a:lnTo>
                  <a:lnTo>
                    <a:pt x="7468" y="100005"/>
                  </a:lnTo>
                  <a:lnTo>
                    <a:pt x="1702" y="133333"/>
                  </a:lnTo>
                  <a:lnTo>
                    <a:pt x="0" y="169981"/>
                  </a:lnTo>
                  <a:lnTo>
                    <a:pt x="2241" y="175172"/>
                  </a:lnTo>
                  <a:lnTo>
                    <a:pt x="6533" y="181357"/>
                  </a:lnTo>
                  <a:lnTo>
                    <a:pt x="9378" y="182203"/>
                  </a:lnTo>
                  <a:lnTo>
                    <a:pt x="11322" y="182429"/>
                  </a:lnTo>
                  <a:lnTo>
                    <a:pt x="12618" y="181733"/>
                  </a:lnTo>
                  <a:lnTo>
                    <a:pt x="13482" y="180422"/>
                  </a:lnTo>
                  <a:lnTo>
                    <a:pt x="14698" y="174532"/>
                  </a:lnTo>
                  <a:lnTo>
                    <a:pt x="14869" y="172234"/>
                  </a:lnTo>
                  <a:lnTo>
                    <a:pt x="35101" y="136678"/>
                  </a:lnTo>
                  <a:lnTo>
                    <a:pt x="52219" y="105446"/>
                  </a:lnTo>
                  <a:lnTo>
                    <a:pt x="74103" y="68417"/>
                  </a:lnTo>
                  <a:lnTo>
                    <a:pt x="85435" y="47930"/>
                  </a:lnTo>
                  <a:lnTo>
                    <a:pt x="104434" y="25836"/>
                  </a:lnTo>
                  <a:lnTo>
                    <a:pt x="114414" y="19949"/>
                  </a:lnTo>
                  <a:lnTo>
                    <a:pt x="127295" y="14378"/>
                  </a:lnTo>
                  <a:lnTo>
                    <a:pt x="130573" y="12125"/>
                  </a:lnTo>
                  <a:lnTo>
                    <a:pt x="143247" y="11880"/>
                  </a:lnTo>
                  <a:lnTo>
                    <a:pt x="157629" y="14593"/>
                  </a:lnTo>
                  <a:lnTo>
                    <a:pt x="166842" y="18621"/>
                  </a:lnTo>
                  <a:lnTo>
                    <a:pt x="173760" y="30007"/>
                  </a:lnTo>
                  <a:lnTo>
                    <a:pt x="176790" y="37785"/>
                  </a:lnTo>
                  <a:lnTo>
                    <a:pt x="177009" y="73002"/>
                  </a:lnTo>
                  <a:lnTo>
                    <a:pt x="174735" y="108620"/>
                  </a:lnTo>
                  <a:lnTo>
                    <a:pt x="169251" y="140087"/>
                  </a:lnTo>
                  <a:lnTo>
                    <a:pt x="162070" y="172075"/>
                  </a:lnTo>
                  <a:lnTo>
                    <a:pt x="155028" y="205477"/>
                  </a:lnTo>
                  <a:lnTo>
                    <a:pt x="153551" y="217194"/>
                  </a:lnTo>
                  <a:lnTo>
                    <a:pt x="159990" y="236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49" name="SMARTInkShape-Group33"/>
          <p:cNvGrpSpPr/>
          <p:nvPr/>
        </p:nvGrpSpPr>
        <p:grpSpPr>
          <a:xfrm>
            <a:off x="4160520" y="3316315"/>
            <a:ext cx="2758442" cy="508774"/>
            <a:chOff x="4160520" y="3316315"/>
            <a:chExt cx="2758442" cy="508774"/>
          </a:xfrm>
        </p:grpSpPr>
        <p:sp>
          <p:nvSpPr>
            <p:cNvPr id="23636" name="SMARTInkShape-100"/>
            <p:cNvSpPr/>
            <p:nvPr/>
          </p:nvSpPr>
          <p:spPr>
            <a:xfrm>
              <a:off x="4191000" y="3316315"/>
              <a:ext cx="129541" cy="13626"/>
            </a:xfrm>
            <a:custGeom>
              <a:avLst/>
              <a:gdLst/>
              <a:ahLst/>
              <a:cxnLst/>
              <a:rect l="0" t="0" r="0" b="0"/>
              <a:pathLst>
                <a:path w="129541" h="13626">
                  <a:moveTo>
                    <a:pt x="0" y="13625"/>
                  </a:moveTo>
                  <a:lnTo>
                    <a:pt x="24867" y="7594"/>
                  </a:lnTo>
                  <a:lnTo>
                    <a:pt x="44057" y="4218"/>
                  </a:lnTo>
                  <a:lnTo>
                    <a:pt x="62725" y="114"/>
                  </a:lnTo>
                  <a:lnTo>
                    <a:pt x="76984" y="0"/>
                  </a:lnTo>
                  <a:lnTo>
                    <a:pt x="129540" y="600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7" name="SMARTInkShape-101"/>
            <p:cNvSpPr/>
            <p:nvPr/>
          </p:nvSpPr>
          <p:spPr>
            <a:xfrm>
              <a:off x="4160520" y="3634740"/>
              <a:ext cx="167641" cy="7621"/>
            </a:xfrm>
            <a:custGeom>
              <a:avLst/>
              <a:gdLst/>
              <a:ahLst/>
              <a:cxnLst/>
              <a:rect l="0" t="0" r="0" b="0"/>
              <a:pathLst>
                <a:path w="167641" h="7621">
                  <a:moveTo>
                    <a:pt x="0" y="0"/>
                  </a:moveTo>
                  <a:lnTo>
                    <a:pt x="35099" y="0"/>
                  </a:lnTo>
                  <a:lnTo>
                    <a:pt x="69994" y="0"/>
                  </a:lnTo>
                  <a:lnTo>
                    <a:pt x="101737" y="0"/>
                  </a:lnTo>
                  <a:lnTo>
                    <a:pt x="135882" y="847"/>
                  </a:lnTo>
                  <a:lnTo>
                    <a:pt x="167640" y="7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8" name="SMARTInkShape-102"/>
            <p:cNvSpPr/>
            <p:nvPr/>
          </p:nvSpPr>
          <p:spPr>
            <a:xfrm>
              <a:off x="4386019" y="3597400"/>
              <a:ext cx="216462" cy="212149"/>
            </a:xfrm>
            <a:custGeom>
              <a:avLst/>
              <a:gdLst/>
              <a:ahLst/>
              <a:cxnLst/>
              <a:rect l="0" t="0" r="0" b="0"/>
              <a:pathLst>
                <a:path w="216462" h="212149">
                  <a:moveTo>
                    <a:pt x="155501" y="52580"/>
                  </a:moveTo>
                  <a:lnTo>
                    <a:pt x="143350" y="39583"/>
                  </a:lnTo>
                  <a:lnTo>
                    <a:pt x="138613" y="29661"/>
                  </a:lnTo>
                  <a:lnTo>
                    <a:pt x="118339" y="7891"/>
                  </a:lnTo>
                  <a:lnTo>
                    <a:pt x="111327" y="3085"/>
                  </a:lnTo>
                  <a:lnTo>
                    <a:pt x="104541" y="949"/>
                  </a:lnTo>
                  <a:lnTo>
                    <a:pt x="95881" y="0"/>
                  </a:lnTo>
                  <a:lnTo>
                    <a:pt x="88646" y="1835"/>
                  </a:lnTo>
                  <a:lnTo>
                    <a:pt x="59028" y="19223"/>
                  </a:lnTo>
                  <a:lnTo>
                    <a:pt x="36605" y="38745"/>
                  </a:lnTo>
                  <a:lnTo>
                    <a:pt x="13858" y="68098"/>
                  </a:lnTo>
                  <a:lnTo>
                    <a:pt x="7882" y="83183"/>
                  </a:lnTo>
                  <a:lnTo>
                    <a:pt x="0" y="113564"/>
                  </a:lnTo>
                  <a:lnTo>
                    <a:pt x="865" y="144498"/>
                  </a:lnTo>
                  <a:lnTo>
                    <a:pt x="6484" y="168338"/>
                  </a:lnTo>
                  <a:lnTo>
                    <a:pt x="10436" y="173779"/>
                  </a:lnTo>
                  <a:lnTo>
                    <a:pt x="38122" y="191516"/>
                  </a:lnTo>
                  <a:lnTo>
                    <a:pt x="70763" y="204880"/>
                  </a:lnTo>
                  <a:lnTo>
                    <a:pt x="108094" y="211075"/>
                  </a:lnTo>
                  <a:lnTo>
                    <a:pt x="132141" y="212148"/>
                  </a:lnTo>
                  <a:lnTo>
                    <a:pt x="147659" y="207884"/>
                  </a:lnTo>
                  <a:lnTo>
                    <a:pt x="180715" y="191816"/>
                  </a:lnTo>
                  <a:lnTo>
                    <a:pt x="204635" y="177115"/>
                  </a:lnTo>
                  <a:lnTo>
                    <a:pt x="216461" y="1592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39" name="SMARTInkShape-103"/>
            <p:cNvSpPr/>
            <p:nvPr/>
          </p:nvSpPr>
          <p:spPr>
            <a:xfrm>
              <a:off x="4655820" y="3611880"/>
              <a:ext cx="30481" cy="205741"/>
            </a:xfrm>
            <a:custGeom>
              <a:avLst/>
              <a:gdLst/>
              <a:ahLst/>
              <a:cxnLst/>
              <a:rect l="0" t="0" r="0" b="0"/>
              <a:pathLst>
                <a:path w="30481" h="205741">
                  <a:moveTo>
                    <a:pt x="0" y="0"/>
                  </a:moveTo>
                  <a:lnTo>
                    <a:pt x="4045" y="0"/>
                  </a:lnTo>
                  <a:lnTo>
                    <a:pt x="5237" y="847"/>
                  </a:lnTo>
                  <a:lnTo>
                    <a:pt x="6031" y="2258"/>
                  </a:lnTo>
                  <a:lnTo>
                    <a:pt x="7306" y="10606"/>
                  </a:lnTo>
                  <a:lnTo>
                    <a:pt x="7608" y="45560"/>
                  </a:lnTo>
                  <a:lnTo>
                    <a:pt x="7617" y="78238"/>
                  </a:lnTo>
                  <a:lnTo>
                    <a:pt x="7619" y="112311"/>
                  </a:lnTo>
                  <a:lnTo>
                    <a:pt x="9878" y="131209"/>
                  </a:lnTo>
                  <a:lnTo>
                    <a:pt x="19771" y="167013"/>
                  </a:lnTo>
                  <a:lnTo>
                    <a:pt x="22453" y="191117"/>
                  </a:lnTo>
                  <a:lnTo>
                    <a:pt x="23435" y="193452"/>
                  </a:lnTo>
                  <a:lnTo>
                    <a:pt x="24937" y="195008"/>
                  </a:lnTo>
                  <a:lnTo>
                    <a:pt x="26784" y="196045"/>
                  </a:lnTo>
                  <a:lnTo>
                    <a:pt x="28017" y="197584"/>
                  </a:lnTo>
                  <a:lnTo>
                    <a:pt x="30480" y="205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0" name="SMARTInkShape-104"/>
            <p:cNvSpPr/>
            <p:nvPr/>
          </p:nvSpPr>
          <p:spPr>
            <a:xfrm>
              <a:off x="4747260" y="3651238"/>
              <a:ext cx="213361" cy="173618"/>
            </a:xfrm>
            <a:custGeom>
              <a:avLst/>
              <a:gdLst/>
              <a:ahLst/>
              <a:cxnLst/>
              <a:rect l="0" t="0" r="0" b="0"/>
              <a:pathLst>
                <a:path w="213361" h="173618">
                  <a:moveTo>
                    <a:pt x="0" y="128282"/>
                  </a:moveTo>
                  <a:lnTo>
                    <a:pt x="17912" y="128282"/>
                  </a:lnTo>
                  <a:lnTo>
                    <a:pt x="22919" y="126024"/>
                  </a:lnTo>
                  <a:lnTo>
                    <a:pt x="59340" y="102279"/>
                  </a:lnTo>
                  <a:lnTo>
                    <a:pt x="95932" y="76593"/>
                  </a:lnTo>
                  <a:lnTo>
                    <a:pt x="119584" y="51965"/>
                  </a:lnTo>
                  <a:lnTo>
                    <a:pt x="131618" y="27694"/>
                  </a:lnTo>
                  <a:lnTo>
                    <a:pt x="136673" y="8625"/>
                  </a:lnTo>
                  <a:lnTo>
                    <a:pt x="134686" y="5110"/>
                  </a:lnTo>
                  <a:lnTo>
                    <a:pt x="132971" y="2987"/>
                  </a:lnTo>
                  <a:lnTo>
                    <a:pt x="128807" y="629"/>
                  </a:lnTo>
                  <a:lnTo>
                    <a:pt x="126512" y="0"/>
                  </a:lnTo>
                  <a:lnTo>
                    <a:pt x="107100" y="3160"/>
                  </a:lnTo>
                  <a:lnTo>
                    <a:pt x="96142" y="9454"/>
                  </a:lnTo>
                  <a:lnTo>
                    <a:pt x="73276" y="33862"/>
                  </a:lnTo>
                  <a:lnTo>
                    <a:pt x="55522" y="66482"/>
                  </a:lnTo>
                  <a:lnTo>
                    <a:pt x="50077" y="83882"/>
                  </a:lnTo>
                  <a:lnTo>
                    <a:pt x="47857" y="114092"/>
                  </a:lnTo>
                  <a:lnTo>
                    <a:pt x="50339" y="125644"/>
                  </a:lnTo>
                  <a:lnTo>
                    <a:pt x="60541" y="140953"/>
                  </a:lnTo>
                  <a:lnTo>
                    <a:pt x="80005" y="160449"/>
                  </a:lnTo>
                  <a:lnTo>
                    <a:pt x="99341" y="169610"/>
                  </a:lnTo>
                  <a:lnTo>
                    <a:pt x="137119" y="173617"/>
                  </a:lnTo>
                  <a:lnTo>
                    <a:pt x="161767" y="171668"/>
                  </a:lnTo>
                  <a:lnTo>
                    <a:pt x="196657" y="160995"/>
                  </a:lnTo>
                  <a:lnTo>
                    <a:pt x="213360" y="1511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1" name="SMARTInkShape-105"/>
            <p:cNvSpPr/>
            <p:nvPr/>
          </p:nvSpPr>
          <p:spPr>
            <a:xfrm>
              <a:off x="4976345" y="3651039"/>
              <a:ext cx="205256" cy="173550"/>
            </a:xfrm>
            <a:custGeom>
              <a:avLst/>
              <a:gdLst/>
              <a:ahLst/>
              <a:cxnLst/>
              <a:rect l="0" t="0" r="0" b="0"/>
              <a:pathLst>
                <a:path w="205256" h="173550">
                  <a:moveTo>
                    <a:pt x="136675" y="6561"/>
                  </a:moveTo>
                  <a:lnTo>
                    <a:pt x="132630" y="6561"/>
                  </a:lnTo>
                  <a:lnTo>
                    <a:pt x="128386" y="4303"/>
                  </a:lnTo>
                  <a:lnTo>
                    <a:pt x="126069" y="2516"/>
                  </a:lnTo>
                  <a:lnTo>
                    <a:pt x="118979" y="530"/>
                  </a:lnTo>
                  <a:lnTo>
                    <a:pt x="114718" y="0"/>
                  </a:lnTo>
                  <a:lnTo>
                    <a:pt x="85731" y="5595"/>
                  </a:lnTo>
                  <a:lnTo>
                    <a:pt x="75651" y="10647"/>
                  </a:lnTo>
                  <a:lnTo>
                    <a:pt x="50306" y="33346"/>
                  </a:lnTo>
                  <a:lnTo>
                    <a:pt x="20681" y="70249"/>
                  </a:lnTo>
                  <a:lnTo>
                    <a:pt x="3199" y="108244"/>
                  </a:lnTo>
                  <a:lnTo>
                    <a:pt x="0" y="135976"/>
                  </a:lnTo>
                  <a:lnTo>
                    <a:pt x="7749" y="153562"/>
                  </a:lnTo>
                  <a:lnTo>
                    <a:pt x="16724" y="166769"/>
                  </a:lnTo>
                  <a:lnTo>
                    <a:pt x="24379" y="170898"/>
                  </a:lnTo>
                  <a:lnTo>
                    <a:pt x="43091" y="173549"/>
                  </a:lnTo>
                  <a:lnTo>
                    <a:pt x="74413" y="162752"/>
                  </a:lnTo>
                  <a:lnTo>
                    <a:pt x="96496" y="153405"/>
                  </a:lnTo>
                  <a:lnTo>
                    <a:pt x="119457" y="130624"/>
                  </a:lnTo>
                  <a:lnTo>
                    <a:pt x="133242" y="104539"/>
                  </a:lnTo>
                  <a:lnTo>
                    <a:pt x="146718" y="71424"/>
                  </a:lnTo>
                  <a:lnTo>
                    <a:pt x="151230" y="47098"/>
                  </a:lnTo>
                  <a:lnTo>
                    <a:pt x="151459" y="43746"/>
                  </a:lnTo>
                  <a:lnTo>
                    <a:pt x="152457" y="41511"/>
                  </a:lnTo>
                  <a:lnTo>
                    <a:pt x="153971" y="40021"/>
                  </a:lnTo>
                  <a:lnTo>
                    <a:pt x="158436" y="37630"/>
                  </a:lnTo>
                  <a:lnTo>
                    <a:pt x="155164" y="41260"/>
                  </a:lnTo>
                  <a:lnTo>
                    <a:pt x="153359" y="47665"/>
                  </a:lnTo>
                  <a:lnTo>
                    <a:pt x="151999" y="80397"/>
                  </a:lnTo>
                  <a:lnTo>
                    <a:pt x="151932" y="116286"/>
                  </a:lnTo>
                  <a:lnTo>
                    <a:pt x="152766" y="135686"/>
                  </a:lnTo>
                  <a:lnTo>
                    <a:pt x="161322" y="164671"/>
                  </a:lnTo>
                  <a:lnTo>
                    <a:pt x="163266" y="167847"/>
                  </a:lnTo>
                  <a:lnTo>
                    <a:pt x="166256" y="169965"/>
                  </a:lnTo>
                  <a:lnTo>
                    <a:pt x="174093" y="172318"/>
                  </a:lnTo>
                  <a:lnTo>
                    <a:pt x="177707" y="172099"/>
                  </a:lnTo>
                  <a:lnTo>
                    <a:pt x="183980" y="169598"/>
                  </a:lnTo>
                  <a:lnTo>
                    <a:pt x="205255" y="1513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2" name="SMARTInkShape-106"/>
            <p:cNvSpPr/>
            <p:nvPr/>
          </p:nvSpPr>
          <p:spPr>
            <a:xfrm>
              <a:off x="5213633" y="3642535"/>
              <a:ext cx="188948" cy="182554"/>
            </a:xfrm>
            <a:custGeom>
              <a:avLst/>
              <a:gdLst/>
              <a:ahLst/>
              <a:cxnLst/>
              <a:rect l="0" t="0" r="0" b="0"/>
              <a:pathLst>
                <a:path w="188948" h="182554">
                  <a:moveTo>
                    <a:pt x="6067" y="22685"/>
                  </a:moveTo>
                  <a:lnTo>
                    <a:pt x="6067" y="59293"/>
                  </a:lnTo>
                  <a:lnTo>
                    <a:pt x="36" y="96431"/>
                  </a:lnTo>
                  <a:lnTo>
                    <a:pt x="0" y="107954"/>
                  </a:lnTo>
                  <a:lnTo>
                    <a:pt x="5423" y="140276"/>
                  </a:lnTo>
                  <a:lnTo>
                    <a:pt x="6042" y="176861"/>
                  </a:lnTo>
                  <a:lnTo>
                    <a:pt x="6065" y="182192"/>
                  </a:lnTo>
                  <a:lnTo>
                    <a:pt x="10112" y="182553"/>
                  </a:lnTo>
                  <a:lnTo>
                    <a:pt x="11303" y="181757"/>
                  </a:lnTo>
                  <a:lnTo>
                    <a:pt x="12098" y="180380"/>
                  </a:lnTo>
                  <a:lnTo>
                    <a:pt x="20220" y="146659"/>
                  </a:lnTo>
                  <a:lnTo>
                    <a:pt x="29453" y="111134"/>
                  </a:lnTo>
                  <a:lnTo>
                    <a:pt x="39191" y="76940"/>
                  </a:lnTo>
                  <a:lnTo>
                    <a:pt x="51801" y="40303"/>
                  </a:lnTo>
                  <a:lnTo>
                    <a:pt x="61950" y="18075"/>
                  </a:lnTo>
                  <a:lnTo>
                    <a:pt x="69286" y="9912"/>
                  </a:lnTo>
                  <a:lnTo>
                    <a:pt x="77344" y="4308"/>
                  </a:lnTo>
                  <a:lnTo>
                    <a:pt x="83748" y="1817"/>
                  </a:lnTo>
                  <a:lnTo>
                    <a:pt x="106515" y="0"/>
                  </a:lnTo>
                  <a:lnTo>
                    <a:pt x="112235" y="2160"/>
                  </a:lnTo>
                  <a:lnTo>
                    <a:pt x="114945" y="3922"/>
                  </a:lnTo>
                  <a:lnTo>
                    <a:pt x="133047" y="40147"/>
                  </a:lnTo>
                  <a:lnTo>
                    <a:pt x="139834" y="55611"/>
                  </a:lnTo>
                  <a:lnTo>
                    <a:pt x="143776" y="93107"/>
                  </a:lnTo>
                  <a:lnTo>
                    <a:pt x="149199" y="125715"/>
                  </a:lnTo>
                  <a:lnTo>
                    <a:pt x="151629" y="156865"/>
                  </a:lnTo>
                  <a:lnTo>
                    <a:pt x="156065" y="165641"/>
                  </a:lnTo>
                  <a:lnTo>
                    <a:pt x="158602" y="176896"/>
                  </a:lnTo>
                  <a:lnTo>
                    <a:pt x="160250" y="178833"/>
                  </a:lnTo>
                  <a:lnTo>
                    <a:pt x="162196" y="180123"/>
                  </a:lnTo>
                  <a:lnTo>
                    <a:pt x="164340" y="180137"/>
                  </a:lnTo>
                  <a:lnTo>
                    <a:pt x="168979" y="177895"/>
                  </a:lnTo>
                  <a:lnTo>
                    <a:pt x="188947" y="152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3" name="SMARTInkShape-107"/>
            <p:cNvSpPr/>
            <p:nvPr/>
          </p:nvSpPr>
          <p:spPr>
            <a:xfrm>
              <a:off x="5570220" y="3590440"/>
              <a:ext cx="205741" cy="210710"/>
            </a:xfrm>
            <a:custGeom>
              <a:avLst/>
              <a:gdLst/>
              <a:ahLst/>
              <a:cxnLst/>
              <a:rect l="0" t="0" r="0" b="0"/>
              <a:pathLst>
                <a:path w="205741" h="210710">
                  <a:moveTo>
                    <a:pt x="0" y="6200"/>
                  </a:moveTo>
                  <a:lnTo>
                    <a:pt x="0" y="16806"/>
                  </a:lnTo>
                  <a:lnTo>
                    <a:pt x="2258" y="21638"/>
                  </a:lnTo>
                  <a:lnTo>
                    <a:pt x="4045" y="24112"/>
                  </a:lnTo>
                  <a:lnTo>
                    <a:pt x="6561" y="35684"/>
                  </a:lnTo>
                  <a:lnTo>
                    <a:pt x="7527" y="68801"/>
                  </a:lnTo>
                  <a:lnTo>
                    <a:pt x="11638" y="98597"/>
                  </a:lnTo>
                  <a:lnTo>
                    <a:pt x="20797" y="134194"/>
                  </a:lnTo>
                  <a:lnTo>
                    <a:pt x="22739" y="171209"/>
                  </a:lnTo>
                  <a:lnTo>
                    <a:pt x="22860" y="209171"/>
                  </a:lnTo>
                  <a:lnTo>
                    <a:pt x="22860" y="210709"/>
                  </a:lnTo>
                  <a:lnTo>
                    <a:pt x="22860" y="178401"/>
                  </a:lnTo>
                  <a:lnTo>
                    <a:pt x="26905" y="149603"/>
                  </a:lnTo>
                  <a:lnTo>
                    <a:pt x="35011" y="114113"/>
                  </a:lnTo>
                  <a:lnTo>
                    <a:pt x="39748" y="80386"/>
                  </a:lnTo>
                  <a:lnTo>
                    <a:pt x="48466" y="53581"/>
                  </a:lnTo>
                  <a:lnTo>
                    <a:pt x="65398" y="26206"/>
                  </a:lnTo>
                  <a:lnTo>
                    <a:pt x="73470" y="17866"/>
                  </a:lnTo>
                  <a:lnTo>
                    <a:pt x="106989" y="1775"/>
                  </a:lnTo>
                  <a:lnTo>
                    <a:pt x="114720" y="0"/>
                  </a:lnTo>
                  <a:lnTo>
                    <a:pt x="123236" y="1469"/>
                  </a:lnTo>
                  <a:lnTo>
                    <a:pt x="138455" y="5265"/>
                  </a:lnTo>
                  <a:lnTo>
                    <a:pt x="175642" y="11382"/>
                  </a:lnTo>
                  <a:lnTo>
                    <a:pt x="190707" y="13944"/>
                  </a:lnTo>
                  <a:lnTo>
                    <a:pt x="193178" y="15596"/>
                  </a:lnTo>
                  <a:lnTo>
                    <a:pt x="197143" y="20286"/>
                  </a:lnTo>
                  <a:lnTo>
                    <a:pt x="205740" y="2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4" name="SMARTInkShape-108"/>
            <p:cNvSpPr/>
            <p:nvPr/>
          </p:nvSpPr>
          <p:spPr>
            <a:xfrm>
              <a:off x="5753100" y="3619638"/>
              <a:ext cx="190501" cy="159511"/>
            </a:xfrm>
            <a:custGeom>
              <a:avLst/>
              <a:gdLst/>
              <a:ahLst/>
              <a:cxnLst/>
              <a:rect l="0" t="0" r="0" b="0"/>
              <a:pathLst>
                <a:path w="190501" h="159511">
                  <a:moveTo>
                    <a:pt x="0" y="76062"/>
                  </a:moveTo>
                  <a:lnTo>
                    <a:pt x="0" y="80107"/>
                  </a:lnTo>
                  <a:lnTo>
                    <a:pt x="846" y="81299"/>
                  </a:lnTo>
                  <a:lnTo>
                    <a:pt x="2257" y="82093"/>
                  </a:lnTo>
                  <a:lnTo>
                    <a:pt x="6561" y="83368"/>
                  </a:lnTo>
                  <a:lnTo>
                    <a:pt x="15397" y="83589"/>
                  </a:lnTo>
                  <a:lnTo>
                    <a:pt x="53446" y="74271"/>
                  </a:lnTo>
                  <a:lnTo>
                    <a:pt x="68611" y="70169"/>
                  </a:lnTo>
                  <a:lnTo>
                    <a:pt x="105094" y="62562"/>
                  </a:lnTo>
                  <a:lnTo>
                    <a:pt x="126634" y="60204"/>
                  </a:lnTo>
                  <a:lnTo>
                    <a:pt x="149047" y="53928"/>
                  </a:lnTo>
                  <a:lnTo>
                    <a:pt x="154579" y="53525"/>
                  </a:lnTo>
                  <a:lnTo>
                    <a:pt x="159859" y="51088"/>
                  </a:lnTo>
                  <a:lnTo>
                    <a:pt x="171230" y="41859"/>
                  </a:lnTo>
                  <a:lnTo>
                    <a:pt x="171727" y="39713"/>
                  </a:lnTo>
                  <a:lnTo>
                    <a:pt x="171211" y="37436"/>
                  </a:lnTo>
                  <a:lnTo>
                    <a:pt x="157096" y="13298"/>
                  </a:lnTo>
                  <a:lnTo>
                    <a:pt x="149746" y="5160"/>
                  </a:lnTo>
                  <a:lnTo>
                    <a:pt x="142472" y="2217"/>
                  </a:lnTo>
                  <a:lnTo>
                    <a:pt x="106569" y="0"/>
                  </a:lnTo>
                  <a:lnTo>
                    <a:pt x="93194" y="3948"/>
                  </a:lnTo>
                  <a:lnTo>
                    <a:pt x="85728" y="10427"/>
                  </a:lnTo>
                  <a:lnTo>
                    <a:pt x="59184" y="42169"/>
                  </a:lnTo>
                  <a:lnTo>
                    <a:pt x="48616" y="77968"/>
                  </a:lnTo>
                  <a:lnTo>
                    <a:pt x="46101" y="99873"/>
                  </a:lnTo>
                  <a:lnTo>
                    <a:pt x="56359" y="131214"/>
                  </a:lnTo>
                  <a:lnTo>
                    <a:pt x="63642" y="144708"/>
                  </a:lnTo>
                  <a:lnTo>
                    <a:pt x="66981" y="147226"/>
                  </a:lnTo>
                  <a:lnTo>
                    <a:pt x="93233" y="157998"/>
                  </a:lnTo>
                  <a:lnTo>
                    <a:pt x="120204" y="159510"/>
                  </a:lnTo>
                  <a:lnTo>
                    <a:pt x="140226" y="155727"/>
                  </a:lnTo>
                  <a:lnTo>
                    <a:pt x="152838" y="149243"/>
                  </a:lnTo>
                  <a:lnTo>
                    <a:pt x="190500" y="1141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5" name="SMARTInkShape-109"/>
            <p:cNvSpPr/>
            <p:nvPr/>
          </p:nvSpPr>
          <p:spPr>
            <a:xfrm>
              <a:off x="6020257" y="3597432"/>
              <a:ext cx="174804" cy="173459"/>
            </a:xfrm>
            <a:custGeom>
              <a:avLst/>
              <a:gdLst/>
              <a:ahLst/>
              <a:cxnLst/>
              <a:rect l="0" t="0" r="0" b="0"/>
              <a:pathLst>
                <a:path w="174804" h="173459">
                  <a:moveTo>
                    <a:pt x="136703" y="29688"/>
                  </a:moveTo>
                  <a:lnTo>
                    <a:pt x="132658" y="25643"/>
                  </a:lnTo>
                  <a:lnTo>
                    <a:pt x="130671" y="21399"/>
                  </a:lnTo>
                  <a:lnTo>
                    <a:pt x="130142" y="19082"/>
                  </a:lnTo>
                  <a:lnTo>
                    <a:pt x="125352" y="11776"/>
                  </a:lnTo>
                  <a:lnTo>
                    <a:pt x="120933" y="9027"/>
                  </a:lnTo>
                  <a:lnTo>
                    <a:pt x="93362" y="0"/>
                  </a:lnTo>
                  <a:lnTo>
                    <a:pt x="80023" y="289"/>
                  </a:lnTo>
                  <a:lnTo>
                    <a:pt x="55509" y="7836"/>
                  </a:lnTo>
                  <a:lnTo>
                    <a:pt x="21273" y="38580"/>
                  </a:lnTo>
                  <a:lnTo>
                    <a:pt x="9981" y="56688"/>
                  </a:lnTo>
                  <a:lnTo>
                    <a:pt x="1856" y="81588"/>
                  </a:lnTo>
                  <a:lnTo>
                    <a:pt x="0" y="107109"/>
                  </a:lnTo>
                  <a:lnTo>
                    <a:pt x="2004" y="117155"/>
                  </a:lnTo>
                  <a:lnTo>
                    <a:pt x="6564" y="125289"/>
                  </a:lnTo>
                  <a:lnTo>
                    <a:pt x="24028" y="145236"/>
                  </a:lnTo>
                  <a:lnTo>
                    <a:pt x="36337" y="153765"/>
                  </a:lnTo>
                  <a:lnTo>
                    <a:pt x="72252" y="169354"/>
                  </a:lnTo>
                  <a:lnTo>
                    <a:pt x="94182" y="173458"/>
                  </a:lnTo>
                  <a:lnTo>
                    <a:pt x="113944" y="173322"/>
                  </a:lnTo>
                  <a:lnTo>
                    <a:pt x="130054" y="168296"/>
                  </a:lnTo>
                  <a:lnTo>
                    <a:pt x="163399" y="146510"/>
                  </a:lnTo>
                  <a:lnTo>
                    <a:pt x="174803" y="1287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6" name="SMARTInkShape-110"/>
            <p:cNvSpPr/>
            <p:nvPr/>
          </p:nvSpPr>
          <p:spPr>
            <a:xfrm>
              <a:off x="6294527" y="3627120"/>
              <a:ext cx="120282" cy="159792"/>
            </a:xfrm>
            <a:custGeom>
              <a:avLst/>
              <a:gdLst/>
              <a:ahLst/>
              <a:cxnLst/>
              <a:rect l="0" t="0" r="0" b="0"/>
              <a:pathLst>
                <a:path w="120282" h="159792">
                  <a:moveTo>
                    <a:pt x="7213" y="0"/>
                  </a:moveTo>
                  <a:lnTo>
                    <a:pt x="14519" y="7306"/>
                  </a:lnTo>
                  <a:lnTo>
                    <a:pt x="14824" y="29569"/>
                  </a:lnTo>
                  <a:lnTo>
                    <a:pt x="8748" y="48582"/>
                  </a:lnTo>
                  <a:lnTo>
                    <a:pt x="2682" y="65289"/>
                  </a:lnTo>
                  <a:lnTo>
                    <a:pt x="0" y="102034"/>
                  </a:lnTo>
                  <a:lnTo>
                    <a:pt x="3759" y="118756"/>
                  </a:lnTo>
                  <a:lnTo>
                    <a:pt x="13471" y="139199"/>
                  </a:lnTo>
                  <a:lnTo>
                    <a:pt x="30610" y="151217"/>
                  </a:lnTo>
                  <a:lnTo>
                    <a:pt x="45002" y="157412"/>
                  </a:lnTo>
                  <a:lnTo>
                    <a:pt x="73449" y="159791"/>
                  </a:lnTo>
                  <a:lnTo>
                    <a:pt x="88551" y="155907"/>
                  </a:lnTo>
                  <a:lnTo>
                    <a:pt x="98679" y="144928"/>
                  </a:lnTo>
                  <a:lnTo>
                    <a:pt x="114933" y="114329"/>
                  </a:lnTo>
                  <a:lnTo>
                    <a:pt x="120213" y="89062"/>
                  </a:lnTo>
                  <a:lnTo>
                    <a:pt x="120281" y="68722"/>
                  </a:lnTo>
                  <a:lnTo>
                    <a:pt x="114469" y="50748"/>
                  </a:lnTo>
                  <a:lnTo>
                    <a:pt x="101552" y="30559"/>
                  </a:lnTo>
                  <a:lnTo>
                    <a:pt x="83708" y="15169"/>
                  </a:lnTo>
                  <a:lnTo>
                    <a:pt x="75642" y="10975"/>
                  </a:lnTo>
                  <a:lnTo>
                    <a:pt x="66977" y="11369"/>
                  </a:lnTo>
                  <a:lnTo>
                    <a:pt x="41769" y="21660"/>
                  </a:lnTo>
                  <a:lnTo>
                    <a:pt x="23096" y="34170"/>
                  </a:lnTo>
                  <a:lnTo>
                    <a:pt x="12296" y="47754"/>
                  </a:lnTo>
                  <a:lnTo>
                    <a:pt x="8719" y="57517"/>
                  </a:lnTo>
                  <a:lnTo>
                    <a:pt x="7882" y="63099"/>
                  </a:lnTo>
                  <a:lnTo>
                    <a:pt x="9768" y="68402"/>
                  </a:lnTo>
                  <a:lnTo>
                    <a:pt x="11457" y="71001"/>
                  </a:lnTo>
                  <a:lnTo>
                    <a:pt x="14275" y="72734"/>
                  </a:lnTo>
                  <a:lnTo>
                    <a:pt x="27179" y="75173"/>
                  </a:lnTo>
                  <a:lnTo>
                    <a:pt x="49040" y="76065"/>
                  </a:lnTo>
                  <a:lnTo>
                    <a:pt x="60553" y="685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7" name="SMARTInkShape-111"/>
            <p:cNvSpPr/>
            <p:nvPr/>
          </p:nvSpPr>
          <p:spPr>
            <a:xfrm>
              <a:off x="6492240" y="3574126"/>
              <a:ext cx="167641" cy="190041"/>
            </a:xfrm>
            <a:custGeom>
              <a:avLst/>
              <a:gdLst/>
              <a:ahLst/>
              <a:cxnLst/>
              <a:rect l="0" t="0" r="0" b="0"/>
              <a:pathLst>
                <a:path w="167641" h="190041">
                  <a:moveTo>
                    <a:pt x="0" y="22514"/>
                  </a:moveTo>
                  <a:lnTo>
                    <a:pt x="4045" y="22514"/>
                  </a:lnTo>
                  <a:lnTo>
                    <a:pt x="5237" y="23361"/>
                  </a:lnTo>
                  <a:lnTo>
                    <a:pt x="6032" y="24772"/>
                  </a:lnTo>
                  <a:lnTo>
                    <a:pt x="6561" y="26559"/>
                  </a:lnTo>
                  <a:lnTo>
                    <a:pt x="644" y="62833"/>
                  </a:lnTo>
                  <a:lnTo>
                    <a:pt x="57" y="98842"/>
                  </a:lnTo>
                  <a:lnTo>
                    <a:pt x="2269" y="123355"/>
                  </a:lnTo>
                  <a:lnTo>
                    <a:pt x="7307" y="160367"/>
                  </a:lnTo>
                  <a:lnTo>
                    <a:pt x="7620" y="190040"/>
                  </a:lnTo>
                  <a:lnTo>
                    <a:pt x="7620" y="155072"/>
                  </a:lnTo>
                  <a:lnTo>
                    <a:pt x="14181" y="120111"/>
                  </a:lnTo>
                  <a:lnTo>
                    <a:pt x="21114" y="89958"/>
                  </a:lnTo>
                  <a:lnTo>
                    <a:pt x="29022" y="63758"/>
                  </a:lnTo>
                  <a:lnTo>
                    <a:pt x="47232" y="29378"/>
                  </a:lnTo>
                  <a:lnTo>
                    <a:pt x="55576" y="15140"/>
                  </a:lnTo>
                  <a:lnTo>
                    <a:pt x="67455" y="5559"/>
                  </a:lnTo>
                  <a:lnTo>
                    <a:pt x="76829" y="2279"/>
                  </a:lnTo>
                  <a:lnTo>
                    <a:pt x="113003" y="0"/>
                  </a:lnTo>
                  <a:lnTo>
                    <a:pt x="135929" y="603"/>
                  </a:lnTo>
                  <a:lnTo>
                    <a:pt x="167640" y="148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48" name="SMARTInkShape-112"/>
            <p:cNvSpPr/>
            <p:nvPr/>
          </p:nvSpPr>
          <p:spPr>
            <a:xfrm>
              <a:off x="6653898" y="3454558"/>
              <a:ext cx="265064" cy="315675"/>
            </a:xfrm>
            <a:custGeom>
              <a:avLst/>
              <a:gdLst/>
              <a:ahLst/>
              <a:cxnLst/>
              <a:rect l="0" t="0" r="0" b="0"/>
              <a:pathLst>
                <a:path w="265064" h="315675">
                  <a:moveTo>
                    <a:pt x="135522" y="134462"/>
                  </a:moveTo>
                  <a:lnTo>
                    <a:pt x="118355" y="134462"/>
                  </a:lnTo>
                  <a:lnTo>
                    <a:pt x="106258" y="138507"/>
                  </a:lnTo>
                  <a:lnTo>
                    <a:pt x="75976" y="158189"/>
                  </a:lnTo>
                  <a:lnTo>
                    <a:pt x="39085" y="192933"/>
                  </a:lnTo>
                  <a:lnTo>
                    <a:pt x="19545" y="219295"/>
                  </a:lnTo>
                  <a:lnTo>
                    <a:pt x="3890" y="252470"/>
                  </a:lnTo>
                  <a:lnTo>
                    <a:pt x="0" y="272721"/>
                  </a:lnTo>
                  <a:lnTo>
                    <a:pt x="2893" y="290763"/>
                  </a:lnTo>
                  <a:lnTo>
                    <a:pt x="9112" y="302787"/>
                  </a:lnTo>
                  <a:lnTo>
                    <a:pt x="16317" y="311712"/>
                  </a:lnTo>
                  <a:lnTo>
                    <a:pt x="21300" y="314840"/>
                  </a:lnTo>
                  <a:lnTo>
                    <a:pt x="23814" y="315674"/>
                  </a:lnTo>
                  <a:lnTo>
                    <a:pt x="39487" y="312802"/>
                  </a:lnTo>
                  <a:lnTo>
                    <a:pt x="56173" y="306590"/>
                  </a:lnTo>
                  <a:lnTo>
                    <a:pt x="87208" y="281284"/>
                  </a:lnTo>
                  <a:lnTo>
                    <a:pt x="111176" y="247213"/>
                  </a:lnTo>
                  <a:lnTo>
                    <a:pt x="124567" y="212739"/>
                  </a:lnTo>
                  <a:lnTo>
                    <a:pt x="135365" y="180593"/>
                  </a:lnTo>
                  <a:lnTo>
                    <a:pt x="149696" y="149783"/>
                  </a:lnTo>
                  <a:lnTo>
                    <a:pt x="157513" y="114001"/>
                  </a:lnTo>
                  <a:lnTo>
                    <a:pt x="168762" y="77863"/>
                  </a:lnTo>
                  <a:lnTo>
                    <a:pt x="178575" y="40588"/>
                  </a:lnTo>
                  <a:lnTo>
                    <a:pt x="181298" y="26120"/>
                  </a:lnTo>
                  <a:lnTo>
                    <a:pt x="186244" y="15248"/>
                  </a:lnTo>
                  <a:lnTo>
                    <a:pt x="188518" y="0"/>
                  </a:lnTo>
                  <a:lnTo>
                    <a:pt x="188760" y="6192"/>
                  </a:lnTo>
                  <a:lnTo>
                    <a:pt x="178247" y="43802"/>
                  </a:lnTo>
                  <a:lnTo>
                    <a:pt x="169299" y="74503"/>
                  </a:lnTo>
                  <a:lnTo>
                    <a:pt x="164396" y="110044"/>
                  </a:lnTo>
                  <a:lnTo>
                    <a:pt x="161901" y="128690"/>
                  </a:lnTo>
                  <a:lnTo>
                    <a:pt x="165257" y="165207"/>
                  </a:lnTo>
                  <a:lnTo>
                    <a:pt x="173977" y="199332"/>
                  </a:lnTo>
                  <a:lnTo>
                    <a:pt x="187215" y="227954"/>
                  </a:lnTo>
                  <a:lnTo>
                    <a:pt x="219800" y="263269"/>
                  </a:lnTo>
                  <a:lnTo>
                    <a:pt x="254351" y="285130"/>
                  </a:lnTo>
                  <a:lnTo>
                    <a:pt x="265063" y="28686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58" name="SMARTInkShape-Group34"/>
          <p:cNvGrpSpPr/>
          <p:nvPr/>
        </p:nvGrpSpPr>
        <p:grpSpPr>
          <a:xfrm>
            <a:off x="4213860" y="3893820"/>
            <a:ext cx="1684021" cy="243604"/>
            <a:chOff x="4213860" y="3893820"/>
            <a:chExt cx="1684021" cy="243604"/>
          </a:xfrm>
        </p:grpSpPr>
        <p:sp>
          <p:nvSpPr>
            <p:cNvPr id="23650" name="SMARTInkShape-113"/>
            <p:cNvSpPr/>
            <p:nvPr/>
          </p:nvSpPr>
          <p:spPr>
            <a:xfrm>
              <a:off x="4213860" y="4015740"/>
              <a:ext cx="137161" cy="7621"/>
            </a:xfrm>
            <a:custGeom>
              <a:avLst/>
              <a:gdLst/>
              <a:ahLst/>
              <a:cxnLst/>
              <a:rect l="0" t="0" r="0" b="0"/>
              <a:pathLst>
                <a:path w="137161" h="7621">
                  <a:moveTo>
                    <a:pt x="0" y="7620"/>
                  </a:moveTo>
                  <a:lnTo>
                    <a:pt x="36266" y="7620"/>
                  </a:lnTo>
                  <a:lnTo>
                    <a:pt x="64643" y="6773"/>
                  </a:lnTo>
                  <a:lnTo>
                    <a:pt x="97329" y="2383"/>
                  </a:lnTo>
                  <a:lnTo>
                    <a:pt x="1371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1" name="SMARTInkShape-114"/>
            <p:cNvSpPr/>
            <p:nvPr/>
          </p:nvSpPr>
          <p:spPr>
            <a:xfrm>
              <a:off x="4491472" y="3924300"/>
              <a:ext cx="232929" cy="205671"/>
            </a:xfrm>
            <a:custGeom>
              <a:avLst/>
              <a:gdLst/>
              <a:ahLst/>
              <a:cxnLst/>
              <a:rect l="0" t="0" r="0" b="0"/>
              <a:pathLst>
                <a:path w="232929" h="205671">
                  <a:moveTo>
                    <a:pt x="11948" y="0"/>
                  </a:moveTo>
                  <a:lnTo>
                    <a:pt x="5387" y="27773"/>
                  </a:lnTo>
                  <a:lnTo>
                    <a:pt x="2210" y="60091"/>
                  </a:lnTo>
                  <a:lnTo>
                    <a:pt x="0" y="79201"/>
                  </a:lnTo>
                  <a:lnTo>
                    <a:pt x="3837" y="116212"/>
                  </a:lnTo>
                  <a:lnTo>
                    <a:pt x="5029" y="131893"/>
                  </a:lnTo>
                  <a:lnTo>
                    <a:pt x="12076" y="166934"/>
                  </a:lnTo>
                  <a:lnTo>
                    <a:pt x="18798" y="187452"/>
                  </a:lnTo>
                  <a:lnTo>
                    <a:pt x="19559" y="205288"/>
                  </a:lnTo>
                  <a:lnTo>
                    <a:pt x="19568" y="170012"/>
                  </a:lnTo>
                  <a:lnTo>
                    <a:pt x="21826" y="147741"/>
                  </a:lnTo>
                  <a:lnTo>
                    <a:pt x="32748" y="114560"/>
                  </a:lnTo>
                  <a:lnTo>
                    <a:pt x="33435" y="109393"/>
                  </a:lnTo>
                  <a:lnTo>
                    <a:pt x="35586" y="105102"/>
                  </a:lnTo>
                  <a:lnTo>
                    <a:pt x="65959" y="76194"/>
                  </a:lnTo>
                  <a:lnTo>
                    <a:pt x="82514" y="65850"/>
                  </a:lnTo>
                  <a:lnTo>
                    <a:pt x="103279" y="61926"/>
                  </a:lnTo>
                  <a:lnTo>
                    <a:pt x="135704" y="61934"/>
                  </a:lnTo>
                  <a:lnTo>
                    <a:pt x="168317" y="69274"/>
                  </a:lnTo>
                  <a:lnTo>
                    <a:pt x="179658" y="74815"/>
                  </a:lnTo>
                  <a:lnTo>
                    <a:pt x="199468" y="96688"/>
                  </a:lnTo>
                  <a:lnTo>
                    <a:pt x="216595" y="127827"/>
                  </a:lnTo>
                  <a:lnTo>
                    <a:pt x="223587" y="152752"/>
                  </a:lnTo>
                  <a:lnTo>
                    <a:pt x="225263" y="187978"/>
                  </a:lnTo>
                  <a:lnTo>
                    <a:pt x="225308" y="205505"/>
                  </a:lnTo>
                  <a:lnTo>
                    <a:pt x="229353" y="205670"/>
                  </a:lnTo>
                  <a:lnTo>
                    <a:pt x="230545" y="204847"/>
                  </a:lnTo>
                  <a:lnTo>
                    <a:pt x="232928" y="198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2" name="SMARTInkShape-115"/>
            <p:cNvSpPr/>
            <p:nvPr/>
          </p:nvSpPr>
          <p:spPr>
            <a:xfrm>
              <a:off x="4802444" y="3992880"/>
              <a:ext cx="134407" cy="143605"/>
            </a:xfrm>
            <a:custGeom>
              <a:avLst/>
              <a:gdLst/>
              <a:ahLst/>
              <a:cxnLst/>
              <a:rect l="0" t="0" r="0" b="0"/>
              <a:pathLst>
                <a:path w="134407" h="143605">
                  <a:moveTo>
                    <a:pt x="36256" y="0"/>
                  </a:moveTo>
                  <a:lnTo>
                    <a:pt x="32211" y="0"/>
                  </a:lnTo>
                  <a:lnTo>
                    <a:pt x="31019" y="847"/>
                  </a:lnTo>
                  <a:lnTo>
                    <a:pt x="30225" y="2258"/>
                  </a:lnTo>
                  <a:lnTo>
                    <a:pt x="29695" y="4045"/>
                  </a:lnTo>
                  <a:lnTo>
                    <a:pt x="13239" y="39496"/>
                  </a:lnTo>
                  <a:lnTo>
                    <a:pt x="400" y="75654"/>
                  </a:lnTo>
                  <a:lnTo>
                    <a:pt x="0" y="86964"/>
                  </a:lnTo>
                  <a:lnTo>
                    <a:pt x="8893" y="118289"/>
                  </a:lnTo>
                  <a:lnTo>
                    <a:pt x="16107" y="130252"/>
                  </a:lnTo>
                  <a:lnTo>
                    <a:pt x="27652" y="139158"/>
                  </a:lnTo>
                  <a:lnTo>
                    <a:pt x="45842" y="143114"/>
                  </a:lnTo>
                  <a:lnTo>
                    <a:pt x="79134" y="143604"/>
                  </a:lnTo>
                  <a:lnTo>
                    <a:pt x="109207" y="134131"/>
                  </a:lnTo>
                  <a:lnTo>
                    <a:pt x="124946" y="126855"/>
                  </a:lnTo>
                  <a:lnTo>
                    <a:pt x="128403" y="123517"/>
                  </a:lnTo>
                  <a:lnTo>
                    <a:pt x="132244" y="115292"/>
                  </a:lnTo>
                  <a:lnTo>
                    <a:pt x="134406" y="89006"/>
                  </a:lnTo>
                  <a:lnTo>
                    <a:pt x="130396" y="73142"/>
                  </a:lnTo>
                  <a:lnTo>
                    <a:pt x="110435" y="38501"/>
                  </a:lnTo>
                  <a:lnTo>
                    <a:pt x="96617" y="25236"/>
                  </a:lnTo>
                  <a:lnTo>
                    <a:pt x="62910" y="4055"/>
                  </a:lnTo>
                  <a:lnTo>
                    <a:pt x="51694" y="70"/>
                  </a:lnTo>
                  <a:lnTo>
                    <a:pt x="5911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3" name="SMARTInkShape-116"/>
            <p:cNvSpPr/>
            <p:nvPr/>
          </p:nvSpPr>
          <p:spPr>
            <a:xfrm>
              <a:off x="4991221" y="3970506"/>
              <a:ext cx="198000" cy="159535"/>
            </a:xfrm>
            <a:custGeom>
              <a:avLst/>
              <a:gdLst/>
              <a:ahLst/>
              <a:cxnLst/>
              <a:rect l="0" t="0" r="0" b="0"/>
              <a:pathLst>
                <a:path w="198000" h="159535">
                  <a:moveTo>
                    <a:pt x="22739" y="29994"/>
                  </a:moveTo>
                  <a:lnTo>
                    <a:pt x="18694" y="67634"/>
                  </a:lnTo>
                  <a:lnTo>
                    <a:pt x="15328" y="103173"/>
                  </a:lnTo>
                  <a:lnTo>
                    <a:pt x="12903" y="124098"/>
                  </a:lnTo>
                  <a:lnTo>
                    <a:pt x="9054" y="135318"/>
                  </a:lnTo>
                  <a:lnTo>
                    <a:pt x="6843" y="138310"/>
                  </a:lnTo>
                  <a:lnTo>
                    <a:pt x="1254" y="143112"/>
                  </a:lnTo>
                  <a:lnTo>
                    <a:pt x="491" y="146027"/>
                  </a:lnTo>
                  <a:lnTo>
                    <a:pt x="0" y="150751"/>
                  </a:lnTo>
                  <a:lnTo>
                    <a:pt x="3960" y="147524"/>
                  </a:lnTo>
                  <a:lnTo>
                    <a:pt x="22799" y="113544"/>
                  </a:lnTo>
                  <a:lnTo>
                    <a:pt x="40242" y="81053"/>
                  </a:lnTo>
                  <a:lnTo>
                    <a:pt x="68658" y="45703"/>
                  </a:lnTo>
                  <a:lnTo>
                    <a:pt x="97470" y="13747"/>
                  </a:lnTo>
                  <a:lnTo>
                    <a:pt x="111957" y="5048"/>
                  </a:lnTo>
                  <a:lnTo>
                    <a:pt x="137258" y="607"/>
                  </a:lnTo>
                  <a:lnTo>
                    <a:pt x="148708" y="0"/>
                  </a:lnTo>
                  <a:lnTo>
                    <a:pt x="152438" y="685"/>
                  </a:lnTo>
                  <a:lnTo>
                    <a:pt x="154925" y="1988"/>
                  </a:lnTo>
                  <a:lnTo>
                    <a:pt x="159382" y="5694"/>
                  </a:lnTo>
                  <a:lnTo>
                    <a:pt x="169717" y="12540"/>
                  </a:lnTo>
                  <a:lnTo>
                    <a:pt x="182516" y="37093"/>
                  </a:lnTo>
                  <a:lnTo>
                    <a:pt x="188826" y="61908"/>
                  </a:lnTo>
                  <a:lnTo>
                    <a:pt x="190288" y="98509"/>
                  </a:lnTo>
                  <a:lnTo>
                    <a:pt x="190371" y="132822"/>
                  </a:lnTo>
                  <a:lnTo>
                    <a:pt x="190377" y="146073"/>
                  </a:lnTo>
                  <a:lnTo>
                    <a:pt x="192636" y="151576"/>
                  </a:lnTo>
                  <a:lnTo>
                    <a:pt x="197999" y="1595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4" name="SMARTInkShape-117"/>
            <p:cNvSpPr/>
            <p:nvPr/>
          </p:nvSpPr>
          <p:spPr>
            <a:xfrm>
              <a:off x="5265591" y="3970485"/>
              <a:ext cx="144610" cy="158483"/>
            </a:xfrm>
            <a:custGeom>
              <a:avLst/>
              <a:gdLst/>
              <a:ahLst/>
              <a:cxnLst/>
              <a:rect l="0" t="0" r="0" b="0"/>
              <a:pathLst>
                <a:path w="144610" h="158483">
                  <a:moveTo>
                    <a:pt x="7449" y="98595"/>
                  </a:moveTo>
                  <a:lnTo>
                    <a:pt x="11494" y="94550"/>
                  </a:lnTo>
                  <a:lnTo>
                    <a:pt x="47768" y="78187"/>
                  </a:lnTo>
                  <a:lnTo>
                    <a:pt x="77694" y="62180"/>
                  </a:lnTo>
                  <a:lnTo>
                    <a:pt x="104720" y="26043"/>
                  </a:lnTo>
                  <a:lnTo>
                    <a:pt x="109947" y="18936"/>
                  </a:lnTo>
                  <a:lnTo>
                    <a:pt x="112271" y="12956"/>
                  </a:lnTo>
                  <a:lnTo>
                    <a:pt x="112044" y="10176"/>
                  </a:lnTo>
                  <a:lnTo>
                    <a:pt x="107405" y="1104"/>
                  </a:lnTo>
                  <a:lnTo>
                    <a:pt x="90594" y="0"/>
                  </a:lnTo>
                  <a:lnTo>
                    <a:pt x="80244" y="1999"/>
                  </a:lnTo>
                  <a:lnTo>
                    <a:pt x="42876" y="20798"/>
                  </a:lnTo>
                  <a:lnTo>
                    <a:pt x="17592" y="43173"/>
                  </a:lnTo>
                  <a:lnTo>
                    <a:pt x="6409" y="62136"/>
                  </a:lnTo>
                  <a:lnTo>
                    <a:pt x="1129" y="85216"/>
                  </a:lnTo>
                  <a:lnTo>
                    <a:pt x="0" y="111206"/>
                  </a:lnTo>
                  <a:lnTo>
                    <a:pt x="2163" y="119158"/>
                  </a:lnTo>
                  <a:lnTo>
                    <a:pt x="10398" y="130652"/>
                  </a:lnTo>
                  <a:lnTo>
                    <a:pt x="23563" y="142524"/>
                  </a:lnTo>
                  <a:lnTo>
                    <a:pt x="43181" y="154121"/>
                  </a:lnTo>
                  <a:lnTo>
                    <a:pt x="69447" y="158482"/>
                  </a:lnTo>
                  <a:lnTo>
                    <a:pt x="99094" y="157085"/>
                  </a:lnTo>
                  <a:lnTo>
                    <a:pt x="144609" y="1443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5" name="SMARTInkShape-118"/>
            <p:cNvSpPr/>
            <p:nvPr/>
          </p:nvSpPr>
          <p:spPr>
            <a:xfrm>
              <a:off x="5490354" y="3931948"/>
              <a:ext cx="145426" cy="205406"/>
            </a:xfrm>
            <a:custGeom>
              <a:avLst/>
              <a:gdLst/>
              <a:ahLst/>
              <a:cxnLst/>
              <a:rect l="0" t="0" r="0" b="0"/>
              <a:pathLst>
                <a:path w="145426" h="205406">
                  <a:moveTo>
                    <a:pt x="95106" y="7592"/>
                  </a:moveTo>
                  <a:lnTo>
                    <a:pt x="88545" y="7592"/>
                  </a:lnTo>
                  <a:lnTo>
                    <a:pt x="70412" y="1031"/>
                  </a:lnTo>
                  <a:lnTo>
                    <a:pt x="32998" y="0"/>
                  </a:lnTo>
                  <a:lnTo>
                    <a:pt x="7412" y="13096"/>
                  </a:lnTo>
                  <a:lnTo>
                    <a:pt x="6163" y="14648"/>
                  </a:lnTo>
                  <a:lnTo>
                    <a:pt x="4776" y="18630"/>
                  </a:lnTo>
                  <a:lnTo>
                    <a:pt x="3763" y="33069"/>
                  </a:lnTo>
                  <a:lnTo>
                    <a:pt x="8225" y="40364"/>
                  </a:lnTo>
                  <a:lnTo>
                    <a:pt x="44614" y="76702"/>
                  </a:lnTo>
                  <a:lnTo>
                    <a:pt x="79394" y="96405"/>
                  </a:lnTo>
                  <a:lnTo>
                    <a:pt x="112621" y="124647"/>
                  </a:lnTo>
                  <a:lnTo>
                    <a:pt x="138251" y="153906"/>
                  </a:lnTo>
                  <a:lnTo>
                    <a:pt x="143915" y="166036"/>
                  </a:lnTo>
                  <a:lnTo>
                    <a:pt x="145425" y="171641"/>
                  </a:lnTo>
                  <a:lnTo>
                    <a:pt x="144845" y="180127"/>
                  </a:lnTo>
                  <a:lnTo>
                    <a:pt x="143506" y="183576"/>
                  </a:lnTo>
                  <a:lnTo>
                    <a:pt x="135244" y="189665"/>
                  </a:lnTo>
                  <a:lnTo>
                    <a:pt x="108074" y="202219"/>
                  </a:lnTo>
                  <a:lnTo>
                    <a:pt x="72113" y="205405"/>
                  </a:lnTo>
                  <a:lnTo>
                    <a:pt x="36533" y="201626"/>
                  </a:lnTo>
                  <a:lnTo>
                    <a:pt x="16039" y="195094"/>
                  </a:lnTo>
                  <a:lnTo>
                    <a:pt x="11914" y="191860"/>
                  </a:lnTo>
                  <a:lnTo>
                    <a:pt x="707" y="173711"/>
                  </a:lnTo>
                  <a:lnTo>
                    <a:pt x="0" y="170831"/>
                  </a:lnTo>
                  <a:lnTo>
                    <a:pt x="375" y="168065"/>
                  </a:lnTo>
                  <a:lnTo>
                    <a:pt x="11286" y="1447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6" name="SMARTInkShape-119"/>
            <p:cNvSpPr/>
            <p:nvPr/>
          </p:nvSpPr>
          <p:spPr>
            <a:xfrm>
              <a:off x="5760991" y="3893820"/>
              <a:ext cx="14970" cy="243604"/>
            </a:xfrm>
            <a:custGeom>
              <a:avLst/>
              <a:gdLst/>
              <a:ahLst/>
              <a:cxnLst/>
              <a:rect l="0" t="0" r="0" b="0"/>
              <a:pathLst>
                <a:path w="14970" h="243604">
                  <a:moveTo>
                    <a:pt x="14969" y="0"/>
                  </a:moveTo>
                  <a:lnTo>
                    <a:pt x="14969" y="35246"/>
                  </a:lnTo>
                  <a:lnTo>
                    <a:pt x="12711" y="67765"/>
                  </a:lnTo>
                  <a:lnTo>
                    <a:pt x="6680" y="95714"/>
                  </a:lnTo>
                  <a:lnTo>
                    <a:pt x="1102" y="130949"/>
                  </a:lnTo>
                  <a:lnTo>
                    <a:pt x="0" y="164688"/>
                  </a:lnTo>
                  <a:lnTo>
                    <a:pt x="599" y="200178"/>
                  </a:lnTo>
                  <a:lnTo>
                    <a:pt x="12377" y="237760"/>
                  </a:lnTo>
                  <a:lnTo>
                    <a:pt x="14868" y="243603"/>
                  </a:lnTo>
                  <a:lnTo>
                    <a:pt x="14969" y="2362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57" name="SMARTInkShape-120"/>
            <p:cNvSpPr/>
            <p:nvPr/>
          </p:nvSpPr>
          <p:spPr>
            <a:xfrm>
              <a:off x="5699760" y="3977640"/>
              <a:ext cx="198121" cy="22861"/>
            </a:xfrm>
            <a:custGeom>
              <a:avLst/>
              <a:gdLst/>
              <a:ahLst/>
              <a:cxnLst/>
              <a:rect l="0" t="0" r="0" b="0"/>
              <a:pathLst>
                <a:path w="198121" h="22861">
                  <a:moveTo>
                    <a:pt x="0" y="22860"/>
                  </a:moveTo>
                  <a:lnTo>
                    <a:pt x="33755" y="22013"/>
                  </a:lnTo>
                  <a:lnTo>
                    <a:pt x="63864" y="16829"/>
                  </a:lnTo>
                  <a:lnTo>
                    <a:pt x="92301" y="15711"/>
                  </a:lnTo>
                  <a:lnTo>
                    <a:pt x="122175" y="13122"/>
                  </a:lnTo>
                  <a:lnTo>
                    <a:pt x="158565" y="8707"/>
                  </a:lnTo>
                  <a:lnTo>
                    <a:pt x="19812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91" name="SMARTInkShape-Group35"/>
          <p:cNvGrpSpPr/>
          <p:nvPr/>
        </p:nvGrpSpPr>
        <p:grpSpPr>
          <a:xfrm>
            <a:off x="4206240" y="4130040"/>
            <a:ext cx="3352699" cy="784406"/>
            <a:chOff x="4206240" y="4130040"/>
            <a:chExt cx="3352699" cy="784406"/>
          </a:xfrm>
        </p:grpSpPr>
        <p:sp>
          <p:nvSpPr>
            <p:cNvPr id="23659" name="SMARTInkShape-121"/>
            <p:cNvSpPr/>
            <p:nvPr/>
          </p:nvSpPr>
          <p:spPr>
            <a:xfrm>
              <a:off x="4206240" y="4351020"/>
              <a:ext cx="182881" cy="15241"/>
            </a:xfrm>
            <a:custGeom>
              <a:avLst/>
              <a:gdLst/>
              <a:ahLst/>
              <a:cxnLst/>
              <a:rect l="0" t="0" r="0" b="0"/>
              <a:pathLst>
                <a:path w="182881" h="15241">
                  <a:moveTo>
                    <a:pt x="0" y="15240"/>
                  </a:moveTo>
                  <a:lnTo>
                    <a:pt x="33405" y="15240"/>
                  </a:lnTo>
                  <a:lnTo>
                    <a:pt x="55674" y="12982"/>
                  </a:lnTo>
                  <a:lnTo>
                    <a:pt x="88326" y="8679"/>
                  </a:lnTo>
                  <a:lnTo>
                    <a:pt x="114327" y="5833"/>
                  </a:lnTo>
                  <a:lnTo>
                    <a:pt x="1828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0" name="SMARTInkShape-122"/>
            <p:cNvSpPr/>
            <p:nvPr/>
          </p:nvSpPr>
          <p:spPr>
            <a:xfrm>
              <a:off x="4488180" y="4244340"/>
              <a:ext cx="15241" cy="243841"/>
            </a:xfrm>
            <a:custGeom>
              <a:avLst/>
              <a:gdLst/>
              <a:ahLst/>
              <a:cxnLst/>
              <a:rect l="0" t="0" r="0" b="0"/>
              <a:pathLst>
                <a:path w="15241" h="243841">
                  <a:moveTo>
                    <a:pt x="0" y="0"/>
                  </a:moveTo>
                  <a:lnTo>
                    <a:pt x="4045" y="4045"/>
                  </a:lnTo>
                  <a:lnTo>
                    <a:pt x="13512" y="39475"/>
                  </a:lnTo>
                  <a:lnTo>
                    <a:pt x="15088" y="70958"/>
                  </a:lnTo>
                  <a:lnTo>
                    <a:pt x="11165" y="107620"/>
                  </a:lnTo>
                  <a:lnTo>
                    <a:pt x="2056" y="143231"/>
                  </a:lnTo>
                  <a:lnTo>
                    <a:pt x="180" y="181155"/>
                  </a:lnTo>
                  <a:lnTo>
                    <a:pt x="16" y="216982"/>
                  </a:lnTo>
                  <a:lnTo>
                    <a:pt x="1" y="238526"/>
                  </a:lnTo>
                  <a:lnTo>
                    <a:pt x="847" y="240297"/>
                  </a:lnTo>
                  <a:lnTo>
                    <a:pt x="2258" y="241478"/>
                  </a:lnTo>
                  <a:lnTo>
                    <a:pt x="6084" y="242790"/>
                  </a:lnTo>
                  <a:lnTo>
                    <a:pt x="15240" y="2438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1" name="SMARTInkShape-123"/>
            <p:cNvSpPr/>
            <p:nvPr/>
          </p:nvSpPr>
          <p:spPr>
            <a:xfrm>
              <a:off x="4495800" y="4214985"/>
              <a:ext cx="240010" cy="158785"/>
            </a:xfrm>
            <a:custGeom>
              <a:avLst/>
              <a:gdLst/>
              <a:ahLst/>
              <a:cxnLst/>
              <a:rect l="0" t="0" r="0" b="0"/>
              <a:pathLst>
                <a:path w="240010" h="158785">
                  <a:moveTo>
                    <a:pt x="0" y="44595"/>
                  </a:moveTo>
                  <a:lnTo>
                    <a:pt x="0" y="40550"/>
                  </a:lnTo>
                  <a:lnTo>
                    <a:pt x="2258" y="36306"/>
                  </a:lnTo>
                  <a:lnTo>
                    <a:pt x="10606" y="26683"/>
                  </a:lnTo>
                  <a:lnTo>
                    <a:pt x="21958" y="19156"/>
                  </a:lnTo>
                  <a:lnTo>
                    <a:pt x="56823" y="8326"/>
                  </a:lnTo>
                  <a:lnTo>
                    <a:pt x="87854" y="287"/>
                  </a:lnTo>
                  <a:lnTo>
                    <a:pt x="120334" y="0"/>
                  </a:lnTo>
                  <a:lnTo>
                    <a:pt x="155766" y="9518"/>
                  </a:lnTo>
                  <a:lnTo>
                    <a:pt x="182698" y="20137"/>
                  </a:lnTo>
                  <a:lnTo>
                    <a:pt x="215661" y="42204"/>
                  </a:lnTo>
                  <a:lnTo>
                    <a:pt x="225954" y="50870"/>
                  </a:lnTo>
                  <a:lnTo>
                    <a:pt x="231657" y="60366"/>
                  </a:lnTo>
                  <a:lnTo>
                    <a:pt x="240009" y="85305"/>
                  </a:lnTo>
                  <a:lnTo>
                    <a:pt x="238468" y="95426"/>
                  </a:lnTo>
                  <a:lnTo>
                    <a:pt x="228796" y="114689"/>
                  </a:lnTo>
                  <a:lnTo>
                    <a:pt x="215205" y="128393"/>
                  </a:lnTo>
                  <a:lnTo>
                    <a:pt x="178039" y="145846"/>
                  </a:lnTo>
                  <a:lnTo>
                    <a:pt x="144851" y="154652"/>
                  </a:lnTo>
                  <a:lnTo>
                    <a:pt x="114896" y="157009"/>
                  </a:lnTo>
                  <a:lnTo>
                    <a:pt x="80892" y="158336"/>
                  </a:lnTo>
                  <a:lnTo>
                    <a:pt x="47493" y="158784"/>
                  </a:lnTo>
                  <a:lnTo>
                    <a:pt x="21455" y="156615"/>
                  </a:lnTo>
                  <a:lnTo>
                    <a:pt x="4238" y="152330"/>
                  </a:lnTo>
                  <a:lnTo>
                    <a:pt x="2825" y="151131"/>
                  </a:lnTo>
                  <a:lnTo>
                    <a:pt x="372" y="144807"/>
                  </a:lnTo>
                  <a:lnTo>
                    <a:pt x="1095" y="144423"/>
                  </a:lnTo>
                  <a:lnTo>
                    <a:pt x="7620" y="1436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2" name="SMARTInkShape-124"/>
            <p:cNvSpPr/>
            <p:nvPr/>
          </p:nvSpPr>
          <p:spPr>
            <a:xfrm>
              <a:off x="4732056" y="4366260"/>
              <a:ext cx="155950" cy="129129"/>
            </a:xfrm>
            <a:custGeom>
              <a:avLst/>
              <a:gdLst/>
              <a:ahLst/>
              <a:cxnLst/>
              <a:rect l="0" t="0" r="0" b="0"/>
              <a:pathLst>
                <a:path w="155950" h="129129">
                  <a:moveTo>
                    <a:pt x="15204" y="0"/>
                  </a:moveTo>
                  <a:lnTo>
                    <a:pt x="15204" y="11351"/>
                  </a:lnTo>
                  <a:lnTo>
                    <a:pt x="12946" y="15769"/>
                  </a:lnTo>
                  <a:lnTo>
                    <a:pt x="11159" y="18133"/>
                  </a:lnTo>
                  <a:lnTo>
                    <a:pt x="2024" y="48620"/>
                  </a:lnTo>
                  <a:lnTo>
                    <a:pt x="44" y="85626"/>
                  </a:lnTo>
                  <a:lnTo>
                    <a:pt x="0" y="92525"/>
                  </a:lnTo>
                  <a:lnTo>
                    <a:pt x="8065" y="109259"/>
                  </a:lnTo>
                  <a:lnTo>
                    <a:pt x="14288" y="116293"/>
                  </a:lnTo>
                  <a:lnTo>
                    <a:pt x="28630" y="126416"/>
                  </a:lnTo>
                  <a:lnTo>
                    <a:pt x="51194" y="129128"/>
                  </a:lnTo>
                  <a:lnTo>
                    <a:pt x="66132" y="125373"/>
                  </a:lnTo>
                  <a:lnTo>
                    <a:pt x="100540" y="111617"/>
                  </a:lnTo>
                  <a:lnTo>
                    <a:pt x="126777" y="93010"/>
                  </a:lnTo>
                  <a:lnTo>
                    <a:pt x="133372" y="86211"/>
                  </a:lnTo>
                  <a:lnTo>
                    <a:pt x="147124" y="63146"/>
                  </a:lnTo>
                  <a:lnTo>
                    <a:pt x="155949" y="32989"/>
                  </a:lnTo>
                  <a:lnTo>
                    <a:pt x="155933" y="22846"/>
                  </a:lnTo>
                  <a:lnTo>
                    <a:pt x="1523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3" name="SMARTInkShape-125"/>
            <p:cNvSpPr/>
            <p:nvPr/>
          </p:nvSpPr>
          <p:spPr>
            <a:xfrm>
              <a:off x="4968240" y="4236720"/>
              <a:ext cx="203799" cy="258155"/>
            </a:xfrm>
            <a:custGeom>
              <a:avLst/>
              <a:gdLst/>
              <a:ahLst/>
              <a:cxnLst/>
              <a:rect l="0" t="0" r="0" b="0"/>
              <a:pathLst>
                <a:path w="203799" h="258155">
                  <a:moveTo>
                    <a:pt x="7620" y="0"/>
                  </a:moveTo>
                  <a:lnTo>
                    <a:pt x="7620" y="32048"/>
                  </a:lnTo>
                  <a:lnTo>
                    <a:pt x="7620" y="63339"/>
                  </a:lnTo>
                  <a:lnTo>
                    <a:pt x="7620" y="92757"/>
                  </a:lnTo>
                  <a:lnTo>
                    <a:pt x="7620" y="125786"/>
                  </a:lnTo>
                  <a:lnTo>
                    <a:pt x="9878" y="145926"/>
                  </a:lnTo>
                  <a:lnTo>
                    <a:pt x="14181" y="175486"/>
                  </a:lnTo>
                  <a:lnTo>
                    <a:pt x="8586" y="210394"/>
                  </a:lnTo>
                  <a:lnTo>
                    <a:pt x="6830" y="238594"/>
                  </a:lnTo>
                  <a:lnTo>
                    <a:pt x="94" y="251296"/>
                  </a:lnTo>
                  <a:lnTo>
                    <a:pt x="6044" y="237118"/>
                  </a:lnTo>
                  <a:lnTo>
                    <a:pt x="15771" y="206739"/>
                  </a:lnTo>
                  <a:lnTo>
                    <a:pt x="32784" y="170832"/>
                  </a:lnTo>
                  <a:lnTo>
                    <a:pt x="51255" y="141836"/>
                  </a:lnTo>
                  <a:lnTo>
                    <a:pt x="74265" y="125093"/>
                  </a:lnTo>
                  <a:lnTo>
                    <a:pt x="107144" y="115585"/>
                  </a:lnTo>
                  <a:lnTo>
                    <a:pt x="133817" y="110542"/>
                  </a:lnTo>
                  <a:lnTo>
                    <a:pt x="153197" y="113657"/>
                  </a:lnTo>
                  <a:lnTo>
                    <a:pt x="180110" y="124710"/>
                  </a:lnTo>
                  <a:lnTo>
                    <a:pt x="188140" y="131909"/>
                  </a:lnTo>
                  <a:lnTo>
                    <a:pt x="194532" y="142446"/>
                  </a:lnTo>
                  <a:lnTo>
                    <a:pt x="203275" y="172291"/>
                  </a:lnTo>
                  <a:lnTo>
                    <a:pt x="203798" y="184100"/>
                  </a:lnTo>
                  <a:lnTo>
                    <a:pt x="194990" y="210646"/>
                  </a:lnTo>
                  <a:lnTo>
                    <a:pt x="187785" y="221963"/>
                  </a:lnTo>
                  <a:lnTo>
                    <a:pt x="155972" y="242999"/>
                  </a:lnTo>
                  <a:lnTo>
                    <a:pt x="121220" y="254391"/>
                  </a:lnTo>
                  <a:lnTo>
                    <a:pt x="86911" y="258154"/>
                  </a:lnTo>
                  <a:lnTo>
                    <a:pt x="66862" y="257959"/>
                  </a:lnTo>
                  <a:lnTo>
                    <a:pt x="34299" y="252483"/>
                  </a:lnTo>
                  <a:lnTo>
                    <a:pt x="29639" y="250449"/>
                  </a:lnTo>
                  <a:lnTo>
                    <a:pt x="13258" y="234383"/>
                  </a:lnTo>
                  <a:lnTo>
                    <a:pt x="1554" y="215987"/>
                  </a:lnTo>
                  <a:lnTo>
                    <a:pt x="0" y="198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4" name="SMARTInkShape-126"/>
            <p:cNvSpPr/>
            <p:nvPr/>
          </p:nvSpPr>
          <p:spPr>
            <a:xfrm>
              <a:off x="5228940" y="4229100"/>
              <a:ext cx="44101" cy="238429"/>
            </a:xfrm>
            <a:custGeom>
              <a:avLst/>
              <a:gdLst/>
              <a:ahLst/>
              <a:cxnLst/>
              <a:rect l="0" t="0" r="0" b="0"/>
              <a:pathLst>
                <a:path w="44101" h="238429">
                  <a:moveTo>
                    <a:pt x="13620" y="0"/>
                  </a:moveTo>
                  <a:lnTo>
                    <a:pt x="17665" y="0"/>
                  </a:lnTo>
                  <a:lnTo>
                    <a:pt x="18857" y="847"/>
                  </a:lnTo>
                  <a:lnTo>
                    <a:pt x="19651" y="2258"/>
                  </a:lnTo>
                  <a:lnTo>
                    <a:pt x="20926" y="10606"/>
                  </a:lnTo>
                  <a:lnTo>
                    <a:pt x="21222" y="44350"/>
                  </a:lnTo>
                  <a:lnTo>
                    <a:pt x="20388" y="76923"/>
                  </a:lnTo>
                  <a:lnTo>
                    <a:pt x="14679" y="114562"/>
                  </a:lnTo>
                  <a:lnTo>
                    <a:pt x="7728" y="150176"/>
                  </a:lnTo>
                  <a:lnTo>
                    <a:pt x="2296" y="180371"/>
                  </a:lnTo>
                  <a:lnTo>
                    <a:pt x="0" y="212018"/>
                  </a:lnTo>
                  <a:lnTo>
                    <a:pt x="2769" y="224334"/>
                  </a:lnTo>
                  <a:lnTo>
                    <a:pt x="6386" y="229143"/>
                  </a:lnTo>
                  <a:lnTo>
                    <a:pt x="17178" y="236744"/>
                  </a:lnTo>
                  <a:lnTo>
                    <a:pt x="21919" y="238263"/>
                  </a:lnTo>
                  <a:lnTo>
                    <a:pt x="25926" y="238428"/>
                  </a:lnTo>
                  <a:lnTo>
                    <a:pt x="34395" y="236656"/>
                  </a:lnTo>
                  <a:lnTo>
                    <a:pt x="44100" y="2209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5" name="SMARTInkShape-127"/>
            <p:cNvSpPr/>
            <p:nvPr/>
          </p:nvSpPr>
          <p:spPr>
            <a:xfrm>
              <a:off x="5349240" y="4358640"/>
              <a:ext cx="22861" cy="114750"/>
            </a:xfrm>
            <a:custGeom>
              <a:avLst/>
              <a:gdLst/>
              <a:ahLst/>
              <a:cxnLst/>
              <a:rect l="0" t="0" r="0" b="0"/>
              <a:pathLst>
                <a:path w="22861" h="114750">
                  <a:moveTo>
                    <a:pt x="0" y="0"/>
                  </a:moveTo>
                  <a:lnTo>
                    <a:pt x="0" y="6561"/>
                  </a:lnTo>
                  <a:lnTo>
                    <a:pt x="6914" y="40467"/>
                  </a:lnTo>
                  <a:lnTo>
                    <a:pt x="8404" y="71105"/>
                  </a:lnTo>
                  <a:lnTo>
                    <a:pt x="20797" y="108195"/>
                  </a:lnTo>
                  <a:lnTo>
                    <a:pt x="22248" y="114749"/>
                  </a:lnTo>
                  <a:lnTo>
                    <a:pt x="2286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6" name="SMARTInkShape-128"/>
            <p:cNvSpPr/>
            <p:nvPr/>
          </p:nvSpPr>
          <p:spPr>
            <a:xfrm>
              <a:off x="5387340" y="4297680"/>
              <a:ext cx="30481" cy="15241"/>
            </a:xfrm>
            <a:custGeom>
              <a:avLst/>
              <a:gdLst/>
              <a:ahLst/>
              <a:cxnLst/>
              <a:rect l="0" t="0" r="0" b="0"/>
              <a:pathLst>
                <a:path w="30481" h="15241">
                  <a:moveTo>
                    <a:pt x="0" y="0"/>
                  </a:moveTo>
                  <a:lnTo>
                    <a:pt x="7306" y="0"/>
                  </a:lnTo>
                  <a:lnTo>
                    <a:pt x="13641" y="5237"/>
                  </a:lnTo>
                  <a:lnTo>
                    <a:pt x="20599" y="7761"/>
                  </a:lnTo>
                  <a:lnTo>
                    <a:pt x="30480" y="1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7" name="SMARTInkShape-129"/>
            <p:cNvSpPr/>
            <p:nvPr/>
          </p:nvSpPr>
          <p:spPr>
            <a:xfrm>
              <a:off x="5468250" y="4305300"/>
              <a:ext cx="231511" cy="174748"/>
            </a:xfrm>
            <a:custGeom>
              <a:avLst/>
              <a:gdLst/>
              <a:ahLst/>
              <a:cxnLst/>
              <a:rect l="0" t="0" r="0" b="0"/>
              <a:pathLst>
                <a:path w="231511" h="174748">
                  <a:moveTo>
                    <a:pt x="101970" y="0"/>
                  </a:moveTo>
                  <a:lnTo>
                    <a:pt x="69411" y="847"/>
                  </a:lnTo>
                  <a:lnTo>
                    <a:pt x="45350" y="13844"/>
                  </a:lnTo>
                  <a:lnTo>
                    <a:pt x="25624" y="33466"/>
                  </a:lnTo>
                  <a:lnTo>
                    <a:pt x="6434" y="63736"/>
                  </a:lnTo>
                  <a:lnTo>
                    <a:pt x="808" y="77434"/>
                  </a:lnTo>
                  <a:lnTo>
                    <a:pt x="0" y="89731"/>
                  </a:lnTo>
                  <a:lnTo>
                    <a:pt x="6785" y="126900"/>
                  </a:lnTo>
                  <a:lnTo>
                    <a:pt x="25601" y="146255"/>
                  </a:lnTo>
                  <a:lnTo>
                    <a:pt x="60869" y="169418"/>
                  </a:lnTo>
                  <a:lnTo>
                    <a:pt x="80479" y="173529"/>
                  </a:lnTo>
                  <a:lnTo>
                    <a:pt x="102376" y="174747"/>
                  </a:lnTo>
                  <a:lnTo>
                    <a:pt x="133041" y="167018"/>
                  </a:lnTo>
                  <a:lnTo>
                    <a:pt x="168314" y="149235"/>
                  </a:lnTo>
                  <a:lnTo>
                    <a:pt x="201906" y="120333"/>
                  </a:lnTo>
                  <a:lnTo>
                    <a:pt x="231510" y="914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8" name="SMARTInkShape-130"/>
            <p:cNvSpPr/>
            <p:nvPr/>
          </p:nvSpPr>
          <p:spPr>
            <a:xfrm>
              <a:off x="5860366" y="4214237"/>
              <a:ext cx="174675" cy="204827"/>
            </a:xfrm>
            <a:custGeom>
              <a:avLst/>
              <a:gdLst/>
              <a:ahLst/>
              <a:cxnLst/>
              <a:rect l="0" t="0" r="0" b="0"/>
              <a:pathLst>
                <a:path w="174675" h="204827">
                  <a:moveTo>
                    <a:pt x="174674" y="60583"/>
                  </a:moveTo>
                  <a:lnTo>
                    <a:pt x="174674" y="49231"/>
                  </a:lnTo>
                  <a:lnTo>
                    <a:pt x="172416" y="44813"/>
                  </a:lnTo>
                  <a:lnTo>
                    <a:pt x="160023" y="31033"/>
                  </a:lnTo>
                  <a:lnTo>
                    <a:pt x="124255" y="9289"/>
                  </a:lnTo>
                  <a:lnTo>
                    <a:pt x="112473" y="3919"/>
                  </a:lnTo>
                  <a:lnTo>
                    <a:pt x="79961" y="0"/>
                  </a:lnTo>
                  <a:lnTo>
                    <a:pt x="52107" y="1955"/>
                  </a:lnTo>
                  <a:lnTo>
                    <a:pt x="34218" y="7934"/>
                  </a:lnTo>
                  <a:lnTo>
                    <a:pt x="20588" y="17539"/>
                  </a:lnTo>
                  <a:lnTo>
                    <a:pt x="19456" y="20880"/>
                  </a:lnTo>
                  <a:lnTo>
                    <a:pt x="20458" y="29109"/>
                  </a:lnTo>
                  <a:lnTo>
                    <a:pt x="28240" y="38410"/>
                  </a:lnTo>
                  <a:lnTo>
                    <a:pt x="65357" y="62717"/>
                  </a:lnTo>
                  <a:lnTo>
                    <a:pt x="102486" y="84888"/>
                  </a:lnTo>
                  <a:lnTo>
                    <a:pt x="140501" y="107688"/>
                  </a:lnTo>
                  <a:lnTo>
                    <a:pt x="149044" y="115667"/>
                  </a:lnTo>
                  <a:lnTo>
                    <a:pt x="163302" y="134316"/>
                  </a:lnTo>
                  <a:lnTo>
                    <a:pt x="166560" y="153402"/>
                  </a:lnTo>
                  <a:lnTo>
                    <a:pt x="158817" y="169929"/>
                  </a:lnTo>
                  <a:lnTo>
                    <a:pt x="150411" y="179172"/>
                  </a:lnTo>
                  <a:lnTo>
                    <a:pt x="131216" y="192005"/>
                  </a:lnTo>
                  <a:lnTo>
                    <a:pt x="93378" y="202644"/>
                  </a:lnTo>
                  <a:lnTo>
                    <a:pt x="57518" y="204826"/>
                  </a:lnTo>
                  <a:lnTo>
                    <a:pt x="44711" y="204278"/>
                  </a:lnTo>
                  <a:lnTo>
                    <a:pt x="17473" y="194726"/>
                  </a:lnTo>
                  <a:lnTo>
                    <a:pt x="6082" y="187442"/>
                  </a:lnTo>
                  <a:lnTo>
                    <a:pt x="2377" y="177924"/>
                  </a:lnTo>
                  <a:lnTo>
                    <a:pt x="0" y="159209"/>
                  </a:lnTo>
                  <a:lnTo>
                    <a:pt x="4190" y="150701"/>
                  </a:lnTo>
                  <a:lnTo>
                    <a:pt x="12587" y="139532"/>
                  </a:lnTo>
                  <a:lnTo>
                    <a:pt x="22274" y="13678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69" name="SMARTInkShape-131"/>
            <p:cNvSpPr/>
            <p:nvPr/>
          </p:nvSpPr>
          <p:spPr>
            <a:xfrm>
              <a:off x="6082331" y="4237272"/>
              <a:ext cx="227158" cy="277312"/>
            </a:xfrm>
            <a:custGeom>
              <a:avLst/>
              <a:gdLst/>
              <a:ahLst/>
              <a:cxnLst/>
              <a:rect l="0" t="0" r="0" b="0"/>
              <a:pathLst>
                <a:path w="227158" h="277312">
                  <a:moveTo>
                    <a:pt x="51769" y="75648"/>
                  </a:moveTo>
                  <a:lnTo>
                    <a:pt x="51769" y="90299"/>
                  </a:lnTo>
                  <a:lnTo>
                    <a:pt x="49512" y="97117"/>
                  </a:lnTo>
                  <a:lnTo>
                    <a:pt x="41163" y="112438"/>
                  </a:lnTo>
                  <a:lnTo>
                    <a:pt x="34882" y="149575"/>
                  </a:lnTo>
                  <a:lnTo>
                    <a:pt x="26043" y="183948"/>
                  </a:lnTo>
                  <a:lnTo>
                    <a:pt x="21915" y="216868"/>
                  </a:lnTo>
                  <a:lnTo>
                    <a:pt x="19216" y="239975"/>
                  </a:lnTo>
                  <a:lnTo>
                    <a:pt x="14156" y="265188"/>
                  </a:lnTo>
                  <a:lnTo>
                    <a:pt x="13698" y="277311"/>
                  </a:lnTo>
                  <a:lnTo>
                    <a:pt x="13670" y="241412"/>
                  </a:lnTo>
                  <a:lnTo>
                    <a:pt x="12823" y="211591"/>
                  </a:lnTo>
                  <a:lnTo>
                    <a:pt x="7638" y="173966"/>
                  </a:lnTo>
                  <a:lnTo>
                    <a:pt x="6363" y="137966"/>
                  </a:lnTo>
                  <a:lnTo>
                    <a:pt x="874" y="101159"/>
                  </a:lnTo>
                  <a:lnTo>
                    <a:pt x="0" y="76434"/>
                  </a:lnTo>
                  <a:lnTo>
                    <a:pt x="6861" y="43065"/>
                  </a:lnTo>
                  <a:lnTo>
                    <a:pt x="13910" y="20839"/>
                  </a:lnTo>
                  <a:lnTo>
                    <a:pt x="16370" y="16248"/>
                  </a:lnTo>
                  <a:lnTo>
                    <a:pt x="25876" y="8891"/>
                  </a:lnTo>
                  <a:lnTo>
                    <a:pt x="37721" y="3645"/>
                  </a:lnTo>
                  <a:lnTo>
                    <a:pt x="68337" y="0"/>
                  </a:lnTo>
                  <a:lnTo>
                    <a:pt x="98598" y="5640"/>
                  </a:lnTo>
                  <a:lnTo>
                    <a:pt x="134052" y="14908"/>
                  </a:lnTo>
                  <a:lnTo>
                    <a:pt x="165766" y="28937"/>
                  </a:lnTo>
                  <a:lnTo>
                    <a:pt x="201871" y="59023"/>
                  </a:lnTo>
                  <a:lnTo>
                    <a:pt x="218728" y="79753"/>
                  </a:lnTo>
                  <a:lnTo>
                    <a:pt x="226727" y="96099"/>
                  </a:lnTo>
                  <a:lnTo>
                    <a:pt x="227157" y="121751"/>
                  </a:lnTo>
                  <a:lnTo>
                    <a:pt x="225420" y="125010"/>
                  </a:lnTo>
                  <a:lnTo>
                    <a:pt x="214887" y="133642"/>
                  </a:lnTo>
                  <a:lnTo>
                    <a:pt x="187163" y="146712"/>
                  </a:lnTo>
                  <a:lnTo>
                    <a:pt x="156628" y="151172"/>
                  </a:lnTo>
                  <a:lnTo>
                    <a:pt x="125346" y="150912"/>
                  </a:lnTo>
                  <a:lnTo>
                    <a:pt x="93569" y="141230"/>
                  </a:lnTo>
                  <a:lnTo>
                    <a:pt x="77513" y="129887"/>
                  </a:lnTo>
                  <a:lnTo>
                    <a:pt x="71677" y="122896"/>
                  </a:lnTo>
                  <a:lnTo>
                    <a:pt x="70121" y="119847"/>
                  </a:lnTo>
                  <a:lnTo>
                    <a:pt x="70650" y="111943"/>
                  </a:lnTo>
                  <a:lnTo>
                    <a:pt x="73843" y="101162"/>
                  </a:lnTo>
                  <a:lnTo>
                    <a:pt x="86641" y="92949"/>
                  </a:lnTo>
                  <a:lnTo>
                    <a:pt x="105109" y="832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0" name="SMARTInkShape-132"/>
            <p:cNvSpPr/>
            <p:nvPr/>
          </p:nvSpPr>
          <p:spPr>
            <a:xfrm>
              <a:off x="6370320" y="4222812"/>
              <a:ext cx="129541" cy="143449"/>
            </a:xfrm>
            <a:custGeom>
              <a:avLst/>
              <a:gdLst/>
              <a:ahLst/>
              <a:cxnLst/>
              <a:rect l="0" t="0" r="0" b="0"/>
              <a:pathLst>
                <a:path w="129541" h="143449">
                  <a:moveTo>
                    <a:pt x="0" y="120588"/>
                  </a:moveTo>
                  <a:lnTo>
                    <a:pt x="11352" y="120588"/>
                  </a:lnTo>
                  <a:lnTo>
                    <a:pt x="15770" y="118330"/>
                  </a:lnTo>
                  <a:lnTo>
                    <a:pt x="49778" y="93154"/>
                  </a:lnTo>
                  <a:lnTo>
                    <a:pt x="83508" y="57638"/>
                  </a:lnTo>
                  <a:lnTo>
                    <a:pt x="92148" y="44350"/>
                  </a:lnTo>
                  <a:lnTo>
                    <a:pt x="97012" y="27350"/>
                  </a:lnTo>
                  <a:lnTo>
                    <a:pt x="98150" y="16778"/>
                  </a:lnTo>
                  <a:lnTo>
                    <a:pt x="97607" y="13281"/>
                  </a:lnTo>
                  <a:lnTo>
                    <a:pt x="96398" y="10950"/>
                  </a:lnTo>
                  <a:lnTo>
                    <a:pt x="88374" y="3164"/>
                  </a:lnTo>
                  <a:lnTo>
                    <a:pt x="81329" y="666"/>
                  </a:lnTo>
                  <a:lnTo>
                    <a:pt x="77079" y="0"/>
                  </a:lnTo>
                  <a:lnTo>
                    <a:pt x="70100" y="1518"/>
                  </a:lnTo>
                  <a:lnTo>
                    <a:pt x="33722" y="23176"/>
                  </a:lnTo>
                  <a:lnTo>
                    <a:pt x="25430" y="31009"/>
                  </a:lnTo>
                  <a:lnTo>
                    <a:pt x="19769" y="40135"/>
                  </a:lnTo>
                  <a:lnTo>
                    <a:pt x="16134" y="59791"/>
                  </a:lnTo>
                  <a:lnTo>
                    <a:pt x="17763" y="79432"/>
                  </a:lnTo>
                  <a:lnTo>
                    <a:pt x="22288" y="94676"/>
                  </a:lnTo>
                  <a:lnTo>
                    <a:pt x="39729" y="118482"/>
                  </a:lnTo>
                  <a:lnTo>
                    <a:pt x="49831" y="126143"/>
                  </a:lnTo>
                  <a:lnTo>
                    <a:pt x="61940" y="131524"/>
                  </a:lnTo>
                  <a:lnTo>
                    <a:pt x="97386" y="140687"/>
                  </a:lnTo>
                  <a:lnTo>
                    <a:pt x="106466" y="142630"/>
                  </a:lnTo>
                  <a:lnTo>
                    <a:pt x="129540" y="143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1" name="SMARTInkShape-133"/>
            <p:cNvSpPr/>
            <p:nvPr/>
          </p:nvSpPr>
          <p:spPr>
            <a:xfrm>
              <a:off x="6549789" y="4244433"/>
              <a:ext cx="186292" cy="137068"/>
            </a:xfrm>
            <a:custGeom>
              <a:avLst/>
              <a:gdLst/>
              <a:ahLst/>
              <a:cxnLst/>
              <a:rect l="0" t="0" r="0" b="0"/>
              <a:pathLst>
                <a:path w="186292" h="137068">
                  <a:moveTo>
                    <a:pt x="148191" y="7527"/>
                  </a:moveTo>
                  <a:lnTo>
                    <a:pt x="141630" y="7527"/>
                  </a:lnTo>
                  <a:lnTo>
                    <a:pt x="134697" y="2290"/>
                  </a:lnTo>
                  <a:lnTo>
                    <a:pt x="130058" y="966"/>
                  </a:lnTo>
                  <a:lnTo>
                    <a:pt x="104534" y="0"/>
                  </a:lnTo>
                  <a:lnTo>
                    <a:pt x="77667" y="6856"/>
                  </a:lnTo>
                  <a:lnTo>
                    <a:pt x="45141" y="23637"/>
                  </a:lnTo>
                  <a:lnTo>
                    <a:pt x="29604" y="38265"/>
                  </a:lnTo>
                  <a:lnTo>
                    <a:pt x="7550" y="66252"/>
                  </a:lnTo>
                  <a:lnTo>
                    <a:pt x="183" y="86296"/>
                  </a:lnTo>
                  <a:lnTo>
                    <a:pt x="0" y="95593"/>
                  </a:lnTo>
                  <a:lnTo>
                    <a:pt x="2742" y="102547"/>
                  </a:lnTo>
                  <a:lnTo>
                    <a:pt x="6782" y="108461"/>
                  </a:lnTo>
                  <a:lnTo>
                    <a:pt x="17863" y="116550"/>
                  </a:lnTo>
                  <a:lnTo>
                    <a:pt x="31870" y="120263"/>
                  </a:lnTo>
                  <a:lnTo>
                    <a:pt x="62247" y="120671"/>
                  </a:lnTo>
                  <a:lnTo>
                    <a:pt x="91697" y="111180"/>
                  </a:lnTo>
                  <a:lnTo>
                    <a:pt x="107369" y="99857"/>
                  </a:lnTo>
                  <a:lnTo>
                    <a:pt x="127410" y="64321"/>
                  </a:lnTo>
                  <a:lnTo>
                    <a:pt x="137093" y="43267"/>
                  </a:lnTo>
                  <a:lnTo>
                    <a:pt x="142141" y="25061"/>
                  </a:lnTo>
                  <a:lnTo>
                    <a:pt x="145502" y="18706"/>
                  </a:lnTo>
                  <a:lnTo>
                    <a:pt x="148160" y="7671"/>
                  </a:lnTo>
                  <a:lnTo>
                    <a:pt x="148190" y="44885"/>
                  </a:lnTo>
                  <a:lnTo>
                    <a:pt x="148191" y="80676"/>
                  </a:lnTo>
                  <a:lnTo>
                    <a:pt x="156799" y="116717"/>
                  </a:lnTo>
                  <a:lnTo>
                    <a:pt x="163587" y="126894"/>
                  </a:lnTo>
                  <a:lnTo>
                    <a:pt x="169992" y="132546"/>
                  </a:lnTo>
                  <a:lnTo>
                    <a:pt x="176957" y="136174"/>
                  </a:lnTo>
                  <a:lnTo>
                    <a:pt x="186291" y="1370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2" name="SMARTInkShape-134"/>
            <p:cNvSpPr/>
            <p:nvPr/>
          </p:nvSpPr>
          <p:spPr>
            <a:xfrm>
              <a:off x="6797039" y="4130040"/>
              <a:ext cx="30482" cy="230984"/>
            </a:xfrm>
            <a:custGeom>
              <a:avLst/>
              <a:gdLst/>
              <a:ahLst/>
              <a:cxnLst/>
              <a:rect l="0" t="0" r="0" b="0"/>
              <a:pathLst>
                <a:path w="30482" h="230984">
                  <a:moveTo>
                    <a:pt x="0" y="0"/>
                  </a:moveTo>
                  <a:lnTo>
                    <a:pt x="4046" y="4045"/>
                  </a:lnTo>
                  <a:lnTo>
                    <a:pt x="6033" y="8289"/>
                  </a:lnTo>
                  <a:lnTo>
                    <a:pt x="13496" y="26492"/>
                  </a:lnTo>
                  <a:lnTo>
                    <a:pt x="19709" y="41810"/>
                  </a:lnTo>
                  <a:lnTo>
                    <a:pt x="26492" y="76688"/>
                  </a:lnTo>
                  <a:lnTo>
                    <a:pt x="29693" y="109316"/>
                  </a:lnTo>
                  <a:lnTo>
                    <a:pt x="30248" y="144432"/>
                  </a:lnTo>
                  <a:lnTo>
                    <a:pt x="30450" y="178956"/>
                  </a:lnTo>
                  <a:lnTo>
                    <a:pt x="30478" y="213214"/>
                  </a:lnTo>
                  <a:lnTo>
                    <a:pt x="28222" y="219786"/>
                  </a:lnTo>
                  <a:lnTo>
                    <a:pt x="25244" y="225530"/>
                  </a:lnTo>
                  <a:lnTo>
                    <a:pt x="23920" y="230904"/>
                  </a:lnTo>
                  <a:lnTo>
                    <a:pt x="24414" y="230983"/>
                  </a:lnTo>
                  <a:lnTo>
                    <a:pt x="27220" y="226555"/>
                  </a:lnTo>
                  <a:lnTo>
                    <a:pt x="30481" y="2057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3" name="SMARTInkShape-135"/>
            <p:cNvSpPr/>
            <p:nvPr/>
          </p:nvSpPr>
          <p:spPr>
            <a:xfrm>
              <a:off x="6805436" y="4221794"/>
              <a:ext cx="204965" cy="129087"/>
            </a:xfrm>
            <a:custGeom>
              <a:avLst/>
              <a:gdLst/>
              <a:ahLst/>
              <a:cxnLst/>
              <a:rect l="0" t="0" r="0" b="0"/>
              <a:pathLst>
                <a:path w="204965" h="129087">
                  <a:moveTo>
                    <a:pt x="144003" y="7306"/>
                  </a:moveTo>
                  <a:lnTo>
                    <a:pt x="112186" y="7306"/>
                  </a:lnTo>
                  <a:lnTo>
                    <a:pt x="75248" y="7306"/>
                  </a:lnTo>
                  <a:lnTo>
                    <a:pt x="41691" y="7306"/>
                  </a:lnTo>
                  <a:lnTo>
                    <a:pt x="8057" y="7306"/>
                  </a:lnTo>
                  <a:lnTo>
                    <a:pt x="5113" y="6459"/>
                  </a:lnTo>
                  <a:lnTo>
                    <a:pt x="3150" y="5048"/>
                  </a:lnTo>
                  <a:lnTo>
                    <a:pt x="0" y="745"/>
                  </a:lnTo>
                  <a:lnTo>
                    <a:pt x="587" y="392"/>
                  </a:lnTo>
                  <a:lnTo>
                    <a:pt x="3499" y="0"/>
                  </a:lnTo>
                  <a:lnTo>
                    <a:pt x="39557" y="7465"/>
                  </a:lnTo>
                  <a:lnTo>
                    <a:pt x="75554" y="21090"/>
                  </a:lnTo>
                  <a:lnTo>
                    <a:pt x="111137" y="47388"/>
                  </a:lnTo>
                  <a:lnTo>
                    <a:pt x="137822" y="76649"/>
                  </a:lnTo>
                  <a:lnTo>
                    <a:pt x="141256" y="82716"/>
                  </a:lnTo>
                  <a:lnTo>
                    <a:pt x="150886" y="118351"/>
                  </a:lnTo>
                  <a:lnTo>
                    <a:pt x="151296" y="123828"/>
                  </a:lnTo>
                  <a:lnTo>
                    <a:pt x="152252" y="125627"/>
                  </a:lnTo>
                  <a:lnTo>
                    <a:pt x="153736" y="126827"/>
                  </a:lnTo>
                  <a:lnTo>
                    <a:pt x="157643" y="128160"/>
                  </a:lnTo>
                  <a:lnTo>
                    <a:pt x="173573" y="129086"/>
                  </a:lnTo>
                  <a:lnTo>
                    <a:pt x="194477" y="122653"/>
                  </a:lnTo>
                  <a:lnTo>
                    <a:pt x="204964" y="1139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4" name="SMARTInkShape-136"/>
            <p:cNvSpPr/>
            <p:nvPr/>
          </p:nvSpPr>
          <p:spPr>
            <a:xfrm>
              <a:off x="7033261" y="4229100"/>
              <a:ext cx="22860" cy="120399"/>
            </a:xfrm>
            <a:custGeom>
              <a:avLst/>
              <a:gdLst/>
              <a:ahLst/>
              <a:cxnLst/>
              <a:rect l="0" t="0" r="0" b="0"/>
              <a:pathLst>
                <a:path w="22860" h="120399">
                  <a:moveTo>
                    <a:pt x="0" y="0"/>
                  </a:moveTo>
                  <a:lnTo>
                    <a:pt x="0" y="33530"/>
                  </a:lnTo>
                  <a:lnTo>
                    <a:pt x="6083" y="65953"/>
                  </a:lnTo>
                  <a:lnTo>
                    <a:pt x="14628" y="98089"/>
                  </a:lnTo>
                  <a:lnTo>
                    <a:pt x="14832" y="100952"/>
                  </a:lnTo>
                  <a:lnTo>
                    <a:pt x="17316" y="106392"/>
                  </a:lnTo>
                  <a:lnTo>
                    <a:pt x="20395" y="111632"/>
                  </a:lnTo>
                  <a:lnTo>
                    <a:pt x="22535" y="120398"/>
                  </a:lnTo>
                  <a:lnTo>
                    <a:pt x="22643" y="120059"/>
                  </a:lnTo>
                  <a:lnTo>
                    <a:pt x="22859" y="106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5" name="SMARTInkShape-137"/>
            <p:cNvSpPr/>
            <p:nvPr/>
          </p:nvSpPr>
          <p:spPr>
            <a:xfrm>
              <a:off x="7033261" y="4145280"/>
              <a:ext cx="22860" cy="1"/>
            </a:xfrm>
            <a:custGeom>
              <a:avLst/>
              <a:gdLst/>
              <a:ahLst/>
              <a:cxnLst/>
              <a:rect l="0" t="0" r="0" b="0"/>
              <a:pathLst>
                <a:path w="22860" h="1">
                  <a:moveTo>
                    <a:pt x="0" y="0"/>
                  </a:moveTo>
                  <a:lnTo>
                    <a:pt x="2285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6" name="SMARTInkShape-138"/>
            <p:cNvSpPr/>
            <p:nvPr/>
          </p:nvSpPr>
          <p:spPr>
            <a:xfrm>
              <a:off x="7109930" y="4180043"/>
              <a:ext cx="190032" cy="170978"/>
            </a:xfrm>
            <a:custGeom>
              <a:avLst/>
              <a:gdLst/>
              <a:ahLst/>
              <a:cxnLst/>
              <a:rect l="0" t="0" r="0" b="0"/>
              <a:pathLst>
                <a:path w="190032" h="170978">
                  <a:moveTo>
                    <a:pt x="7150" y="41437"/>
                  </a:moveTo>
                  <a:lnTo>
                    <a:pt x="6303" y="65754"/>
                  </a:lnTo>
                  <a:lnTo>
                    <a:pt x="0" y="102334"/>
                  </a:lnTo>
                  <a:lnTo>
                    <a:pt x="586" y="112529"/>
                  </a:lnTo>
                  <a:lnTo>
                    <a:pt x="6844" y="149151"/>
                  </a:lnTo>
                  <a:lnTo>
                    <a:pt x="7142" y="155566"/>
                  </a:lnTo>
                  <a:lnTo>
                    <a:pt x="11193" y="151641"/>
                  </a:lnTo>
                  <a:lnTo>
                    <a:pt x="13180" y="147425"/>
                  </a:lnTo>
                  <a:lnTo>
                    <a:pt x="25283" y="115645"/>
                  </a:lnTo>
                  <a:lnTo>
                    <a:pt x="36700" y="86097"/>
                  </a:lnTo>
                  <a:lnTo>
                    <a:pt x="58445" y="48332"/>
                  </a:lnTo>
                  <a:lnTo>
                    <a:pt x="65508" y="35188"/>
                  </a:lnTo>
                  <a:lnTo>
                    <a:pt x="79005" y="23028"/>
                  </a:lnTo>
                  <a:lnTo>
                    <a:pt x="113204" y="6045"/>
                  </a:lnTo>
                  <a:lnTo>
                    <a:pt x="121454" y="872"/>
                  </a:lnTo>
                  <a:lnTo>
                    <a:pt x="125686" y="0"/>
                  </a:lnTo>
                  <a:lnTo>
                    <a:pt x="160651" y="3157"/>
                  </a:lnTo>
                  <a:lnTo>
                    <a:pt x="163671" y="5757"/>
                  </a:lnTo>
                  <a:lnTo>
                    <a:pt x="171119" y="19858"/>
                  </a:lnTo>
                  <a:lnTo>
                    <a:pt x="173702" y="30998"/>
                  </a:lnTo>
                  <a:lnTo>
                    <a:pt x="174726" y="64429"/>
                  </a:lnTo>
                  <a:lnTo>
                    <a:pt x="174748" y="69465"/>
                  </a:lnTo>
                  <a:lnTo>
                    <a:pt x="164308" y="101034"/>
                  </a:lnTo>
                  <a:lnTo>
                    <a:pt x="159829" y="139079"/>
                  </a:lnTo>
                  <a:lnTo>
                    <a:pt x="159605" y="150377"/>
                  </a:lnTo>
                  <a:lnTo>
                    <a:pt x="164090" y="157870"/>
                  </a:lnTo>
                  <a:lnTo>
                    <a:pt x="172677" y="168388"/>
                  </a:lnTo>
                  <a:lnTo>
                    <a:pt x="190031" y="1709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7" name="SMARTInkShape-139"/>
            <p:cNvSpPr/>
            <p:nvPr/>
          </p:nvSpPr>
          <p:spPr>
            <a:xfrm>
              <a:off x="7360920" y="4168191"/>
              <a:ext cx="198019" cy="249846"/>
            </a:xfrm>
            <a:custGeom>
              <a:avLst/>
              <a:gdLst/>
              <a:ahLst/>
              <a:cxnLst/>
              <a:rect l="0" t="0" r="0" b="0"/>
              <a:pathLst>
                <a:path w="198019" h="249846">
                  <a:moveTo>
                    <a:pt x="137160" y="15189"/>
                  </a:moveTo>
                  <a:lnTo>
                    <a:pt x="105144" y="17447"/>
                  </a:lnTo>
                  <a:lnTo>
                    <a:pt x="91604" y="22119"/>
                  </a:lnTo>
                  <a:lnTo>
                    <a:pt x="59811" y="39662"/>
                  </a:lnTo>
                  <a:lnTo>
                    <a:pt x="23229" y="62309"/>
                  </a:lnTo>
                  <a:lnTo>
                    <a:pt x="13562" y="70731"/>
                  </a:lnTo>
                  <a:lnTo>
                    <a:pt x="10261" y="75999"/>
                  </a:lnTo>
                  <a:lnTo>
                    <a:pt x="8402" y="83725"/>
                  </a:lnTo>
                  <a:lnTo>
                    <a:pt x="8141" y="86279"/>
                  </a:lnTo>
                  <a:lnTo>
                    <a:pt x="8815" y="87983"/>
                  </a:lnTo>
                  <a:lnTo>
                    <a:pt x="10110" y="89118"/>
                  </a:lnTo>
                  <a:lnTo>
                    <a:pt x="31968" y="96327"/>
                  </a:lnTo>
                  <a:lnTo>
                    <a:pt x="58281" y="98656"/>
                  </a:lnTo>
                  <a:lnTo>
                    <a:pt x="73619" y="94859"/>
                  </a:lnTo>
                  <a:lnTo>
                    <a:pt x="111117" y="75268"/>
                  </a:lnTo>
                  <a:lnTo>
                    <a:pt x="142242" y="51623"/>
                  </a:lnTo>
                  <a:lnTo>
                    <a:pt x="164076" y="27670"/>
                  </a:lnTo>
                  <a:lnTo>
                    <a:pt x="184528" y="9783"/>
                  </a:lnTo>
                  <a:lnTo>
                    <a:pt x="189320" y="1891"/>
                  </a:lnTo>
                  <a:lnTo>
                    <a:pt x="190560" y="1244"/>
                  </a:lnTo>
                  <a:lnTo>
                    <a:pt x="197775" y="0"/>
                  </a:lnTo>
                  <a:lnTo>
                    <a:pt x="198018" y="4009"/>
                  </a:lnTo>
                  <a:lnTo>
                    <a:pt x="195817" y="8244"/>
                  </a:lnTo>
                  <a:lnTo>
                    <a:pt x="194045" y="10559"/>
                  </a:lnTo>
                  <a:lnTo>
                    <a:pt x="192076" y="17647"/>
                  </a:lnTo>
                  <a:lnTo>
                    <a:pt x="188380" y="52658"/>
                  </a:lnTo>
                  <a:lnTo>
                    <a:pt x="184509" y="83582"/>
                  </a:lnTo>
                  <a:lnTo>
                    <a:pt x="179156" y="120327"/>
                  </a:lnTo>
                  <a:lnTo>
                    <a:pt x="176030" y="152045"/>
                  </a:lnTo>
                  <a:lnTo>
                    <a:pt x="173795" y="175966"/>
                  </a:lnTo>
                  <a:lnTo>
                    <a:pt x="160985" y="209445"/>
                  </a:lnTo>
                  <a:lnTo>
                    <a:pt x="150051" y="228820"/>
                  </a:lnTo>
                  <a:lnTo>
                    <a:pt x="117470" y="246129"/>
                  </a:lnTo>
                  <a:lnTo>
                    <a:pt x="89652" y="249845"/>
                  </a:lnTo>
                  <a:lnTo>
                    <a:pt x="55339" y="245863"/>
                  </a:lnTo>
                  <a:lnTo>
                    <a:pt x="21953" y="240017"/>
                  </a:lnTo>
                  <a:lnTo>
                    <a:pt x="11866" y="237309"/>
                  </a:lnTo>
                  <a:lnTo>
                    <a:pt x="0" y="2285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8" name="SMARTInkShape-140"/>
            <p:cNvSpPr/>
            <p:nvPr/>
          </p:nvSpPr>
          <p:spPr>
            <a:xfrm>
              <a:off x="4732020" y="4602480"/>
              <a:ext cx="15241" cy="228335"/>
            </a:xfrm>
            <a:custGeom>
              <a:avLst/>
              <a:gdLst/>
              <a:ahLst/>
              <a:cxnLst/>
              <a:rect l="0" t="0" r="0" b="0"/>
              <a:pathLst>
                <a:path w="15241" h="228335">
                  <a:moveTo>
                    <a:pt x="0" y="0"/>
                  </a:moveTo>
                  <a:lnTo>
                    <a:pt x="0" y="35300"/>
                  </a:lnTo>
                  <a:lnTo>
                    <a:pt x="847" y="61066"/>
                  </a:lnTo>
                  <a:lnTo>
                    <a:pt x="6561" y="92625"/>
                  </a:lnTo>
                  <a:lnTo>
                    <a:pt x="11352" y="122741"/>
                  </a:lnTo>
                  <a:lnTo>
                    <a:pt x="14472" y="157830"/>
                  </a:lnTo>
                  <a:lnTo>
                    <a:pt x="14326" y="192625"/>
                  </a:lnTo>
                  <a:lnTo>
                    <a:pt x="7712" y="227703"/>
                  </a:lnTo>
                  <a:lnTo>
                    <a:pt x="9919" y="228201"/>
                  </a:lnTo>
                  <a:lnTo>
                    <a:pt x="11693" y="228334"/>
                  </a:lnTo>
                  <a:lnTo>
                    <a:pt x="12875" y="226729"/>
                  </a:lnTo>
                  <a:lnTo>
                    <a:pt x="14929" y="215455"/>
                  </a:lnTo>
                  <a:lnTo>
                    <a:pt x="15240" y="1981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79" name="SMARTInkShape-141"/>
            <p:cNvSpPr/>
            <p:nvPr/>
          </p:nvSpPr>
          <p:spPr>
            <a:xfrm>
              <a:off x="4693920" y="4564825"/>
              <a:ext cx="257090" cy="151956"/>
            </a:xfrm>
            <a:custGeom>
              <a:avLst/>
              <a:gdLst/>
              <a:ahLst/>
              <a:cxnLst/>
              <a:rect l="0" t="0" r="0" b="0"/>
              <a:pathLst>
                <a:path w="257090" h="151956">
                  <a:moveTo>
                    <a:pt x="0" y="45275"/>
                  </a:moveTo>
                  <a:lnTo>
                    <a:pt x="14341" y="31781"/>
                  </a:lnTo>
                  <a:lnTo>
                    <a:pt x="48448" y="12224"/>
                  </a:lnTo>
                  <a:lnTo>
                    <a:pt x="71502" y="2936"/>
                  </a:lnTo>
                  <a:lnTo>
                    <a:pt x="107065" y="0"/>
                  </a:lnTo>
                  <a:lnTo>
                    <a:pt x="142473" y="490"/>
                  </a:lnTo>
                  <a:lnTo>
                    <a:pt x="174804" y="7861"/>
                  </a:lnTo>
                  <a:lnTo>
                    <a:pt x="212453" y="19966"/>
                  </a:lnTo>
                  <a:lnTo>
                    <a:pt x="230119" y="28368"/>
                  </a:lnTo>
                  <a:lnTo>
                    <a:pt x="252361" y="46759"/>
                  </a:lnTo>
                  <a:lnTo>
                    <a:pt x="256093" y="52426"/>
                  </a:lnTo>
                  <a:lnTo>
                    <a:pt x="257089" y="55122"/>
                  </a:lnTo>
                  <a:lnTo>
                    <a:pt x="254445" y="71052"/>
                  </a:lnTo>
                  <a:lnTo>
                    <a:pt x="244254" y="87814"/>
                  </a:lnTo>
                  <a:lnTo>
                    <a:pt x="230510" y="99460"/>
                  </a:lnTo>
                  <a:lnTo>
                    <a:pt x="194044" y="116246"/>
                  </a:lnTo>
                  <a:lnTo>
                    <a:pt x="165988" y="125679"/>
                  </a:lnTo>
                  <a:lnTo>
                    <a:pt x="130970" y="130678"/>
                  </a:lnTo>
                  <a:lnTo>
                    <a:pt x="97712" y="136766"/>
                  </a:lnTo>
                  <a:lnTo>
                    <a:pt x="61772" y="143818"/>
                  </a:lnTo>
                  <a:lnTo>
                    <a:pt x="61501" y="143990"/>
                  </a:lnTo>
                  <a:lnTo>
                    <a:pt x="71578" y="146547"/>
                  </a:lnTo>
                  <a:lnTo>
                    <a:pt x="80073" y="149552"/>
                  </a:lnTo>
                  <a:lnTo>
                    <a:pt x="99060" y="1519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0" name="SMARTInkShape-142"/>
            <p:cNvSpPr/>
            <p:nvPr/>
          </p:nvSpPr>
          <p:spPr>
            <a:xfrm>
              <a:off x="4899660" y="4671194"/>
              <a:ext cx="182881" cy="174440"/>
            </a:xfrm>
            <a:custGeom>
              <a:avLst/>
              <a:gdLst/>
              <a:ahLst/>
              <a:cxnLst/>
              <a:rect l="0" t="0" r="0" b="0"/>
              <a:pathLst>
                <a:path w="182881" h="174440">
                  <a:moveTo>
                    <a:pt x="0" y="91306"/>
                  </a:moveTo>
                  <a:lnTo>
                    <a:pt x="6561" y="91306"/>
                  </a:lnTo>
                  <a:lnTo>
                    <a:pt x="40466" y="82699"/>
                  </a:lnTo>
                  <a:lnTo>
                    <a:pt x="60926" y="71763"/>
                  </a:lnTo>
                  <a:lnTo>
                    <a:pt x="66017" y="70658"/>
                  </a:lnTo>
                  <a:lnTo>
                    <a:pt x="81273" y="61011"/>
                  </a:lnTo>
                  <a:lnTo>
                    <a:pt x="104422" y="42171"/>
                  </a:lnTo>
                  <a:lnTo>
                    <a:pt x="107715" y="40770"/>
                  </a:lnTo>
                  <a:lnTo>
                    <a:pt x="113631" y="34696"/>
                  </a:lnTo>
                  <a:lnTo>
                    <a:pt x="127223" y="15488"/>
                  </a:lnTo>
                  <a:lnTo>
                    <a:pt x="127995" y="12821"/>
                  </a:lnTo>
                  <a:lnTo>
                    <a:pt x="127664" y="10196"/>
                  </a:lnTo>
                  <a:lnTo>
                    <a:pt x="125037" y="5021"/>
                  </a:lnTo>
                  <a:lnTo>
                    <a:pt x="123151" y="3303"/>
                  </a:lnTo>
                  <a:lnTo>
                    <a:pt x="118798" y="1394"/>
                  </a:lnTo>
                  <a:lnTo>
                    <a:pt x="104089" y="0"/>
                  </a:lnTo>
                  <a:lnTo>
                    <a:pt x="70199" y="14529"/>
                  </a:lnTo>
                  <a:lnTo>
                    <a:pt x="58575" y="25856"/>
                  </a:lnTo>
                  <a:lnTo>
                    <a:pt x="32528" y="62690"/>
                  </a:lnTo>
                  <a:lnTo>
                    <a:pt x="18896" y="98325"/>
                  </a:lnTo>
                  <a:lnTo>
                    <a:pt x="15721" y="126452"/>
                  </a:lnTo>
                  <a:lnTo>
                    <a:pt x="19428" y="141984"/>
                  </a:lnTo>
                  <a:lnTo>
                    <a:pt x="25888" y="153264"/>
                  </a:lnTo>
                  <a:lnTo>
                    <a:pt x="33164" y="161970"/>
                  </a:lnTo>
                  <a:lnTo>
                    <a:pt x="52818" y="169911"/>
                  </a:lnTo>
                  <a:lnTo>
                    <a:pt x="89113" y="174439"/>
                  </a:lnTo>
                  <a:lnTo>
                    <a:pt x="101413" y="173974"/>
                  </a:lnTo>
                  <a:lnTo>
                    <a:pt x="133425" y="164480"/>
                  </a:lnTo>
                  <a:lnTo>
                    <a:pt x="170027" y="140607"/>
                  </a:lnTo>
                  <a:lnTo>
                    <a:pt x="182880" y="1217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1" name="SMARTInkShape-143"/>
            <p:cNvSpPr/>
            <p:nvPr/>
          </p:nvSpPr>
          <p:spPr>
            <a:xfrm>
              <a:off x="5128260" y="4648200"/>
              <a:ext cx="106681" cy="186918"/>
            </a:xfrm>
            <a:custGeom>
              <a:avLst/>
              <a:gdLst/>
              <a:ahLst/>
              <a:cxnLst/>
              <a:rect l="0" t="0" r="0" b="0"/>
              <a:pathLst>
                <a:path w="106681" h="186918">
                  <a:moveTo>
                    <a:pt x="0" y="53340"/>
                  </a:moveTo>
                  <a:lnTo>
                    <a:pt x="0" y="88419"/>
                  </a:lnTo>
                  <a:lnTo>
                    <a:pt x="6031" y="118752"/>
                  </a:lnTo>
                  <a:lnTo>
                    <a:pt x="7306" y="151774"/>
                  </a:lnTo>
                  <a:lnTo>
                    <a:pt x="5223" y="162846"/>
                  </a:lnTo>
                  <a:lnTo>
                    <a:pt x="1547" y="173839"/>
                  </a:lnTo>
                  <a:lnTo>
                    <a:pt x="61" y="186917"/>
                  </a:lnTo>
                  <a:lnTo>
                    <a:pt x="1" y="160984"/>
                  </a:lnTo>
                  <a:lnTo>
                    <a:pt x="8288" y="127922"/>
                  </a:lnTo>
                  <a:lnTo>
                    <a:pt x="15438" y="95476"/>
                  </a:lnTo>
                  <a:lnTo>
                    <a:pt x="25439" y="61757"/>
                  </a:lnTo>
                  <a:lnTo>
                    <a:pt x="33031" y="42382"/>
                  </a:lnTo>
                  <a:lnTo>
                    <a:pt x="40363" y="33512"/>
                  </a:lnTo>
                  <a:lnTo>
                    <a:pt x="76308" y="6317"/>
                  </a:lnTo>
                  <a:lnTo>
                    <a:pt x="82739" y="2808"/>
                  </a:lnTo>
                  <a:lnTo>
                    <a:pt x="93378" y="832"/>
                  </a:lnTo>
                  <a:lnTo>
                    <a:pt x="10668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2" name="SMARTInkShape-144"/>
            <p:cNvSpPr/>
            <p:nvPr/>
          </p:nvSpPr>
          <p:spPr>
            <a:xfrm>
              <a:off x="5236889" y="4640607"/>
              <a:ext cx="188552" cy="182181"/>
            </a:xfrm>
            <a:custGeom>
              <a:avLst/>
              <a:gdLst/>
              <a:ahLst/>
              <a:cxnLst/>
              <a:rect l="0" t="0" r="0" b="0"/>
              <a:pathLst>
                <a:path w="188552" h="182181">
                  <a:moveTo>
                    <a:pt x="188551" y="7593"/>
                  </a:moveTo>
                  <a:lnTo>
                    <a:pt x="164823" y="1032"/>
                  </a:lnTo>
                  <a:lnTo>
                    <a:pt x="127459" y="14"/>
                  </a:lnTo>
                  <a:lnTo>
                    <a:pt x="122422" y="0"/>
                  </a:lnTo>
                  <a:lnTo>
                    <a:pt x="85037" y="14297"/>
                  </a:lnTo>
                  <a:lnTo>
                    <a:pt x="66221" y="25192"/>
                  </a:lnTo>
                  <a:lnTo>
                    <a:pt x="57103" y="32939"/>
                  </a:lnTo>
                  <a:lnTo>
                    <a:pt x="53929" y="38049"/>
                  </a:lnTo>
                  <a:lnTo>
                    <a:pt x="53083" y="40597"/>
                  </a:lnTo>
                  <a:lnTo>
                    <a:pt x="54401" y="47944"/>
                  </a:lnTo>
                  <a:lnTo>
                    <a:pt x="59903" y="59342"/>
                  </a:lnTo>
                  <a:lnTo>
                    <a:pt x="64487" y="64459"/>
                  </a:lnTo>
                  <a:lnTo>
                    <a:pt x="96562" y="83045"/>
                  </a:lnTo>
                  <a:lnTo>
                    <a:pt x="129661" y="109157"/>
                  </a:lnTo>
                  <a:lnTo>
                    <a:pt x="146800" y="126747"/>
                  </a:lnTo>
                  <a:lnTo>
                    <a:pt x="148829" y="131952"/>
                  </a:lnTo>
                  <a:lnTo>
                    <a:pt x="147676" y="135373"/>
                  </a:lnTo>
                  <a:lnTo>
                    <a:pt x="141880" y="143689"/>
                  </a:lnTo>
                  <a:lnTo>
                    <a:pt x="124362" y="156741"/>
                  </a:lnTo>
                  <a:lnTo>
                    <a:pt x="87193" y="175191"/>
                  </a:lnTo>
                  <a:lnTo>
                    <a:pt x="71537" y="179448"/>
                  </a:lnTo>
                  <a:lnTo>
                    <a:pt x="36022" y="182180"/>
                  </a:lnTo>
                  <a:lnTo>
                    <a:pt x="25934" y="181707"/>
                  </a:lnTo>
                  <a:lnTo>
                    <a:pt x="11581" y="176681"/>
                  </a:lnTo>
                  <a:lnTo>
                    <a:pt x="4629" y="172208"/>
                  </a:lnTo>
                  <a:lnTo>
                    <a:pt x="974" y="167397"/>
                  </a:lnTo>
                  <a:lnTo>
                    <a:pt x="0" y="164929"/>
                  </a:lnTo>
                  <a:lnTo>
                    <a:pt x="3433" y="155413"/>
                  </a:lnTo>
                  <a:lnTo>
                    <a:pt x="25836" y="125081"/>
                  </a:lnTo>
                  <a:lnTo>
                    <a:pt x="43771" y="1142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3" name="SMARTInkShape-145"/>
            <p:cNvSpPr/>
            <p:nvPr/>
          </p:nvSpPr>
          <p:spPr>
            <a:xfrm>
              <a:off x="5449960" y="4663440"/>
              <a:ext cx="138469" cy="129326"/>
            </a:xfrm>
            <a:custGeom>
              <a:avLst/>
              <a:gdLst/>
              <a:ahLst/>
              <a:cxnLst/>
              <a:rect l="0" t="0" r="0" b="0"/>
              <a:pathLst>
                <a:path w="138469" h="129326">
                  <a:moveTo>
                    <a:pt x="82160" y="15240"/>
                  </a:moveTo>
                  <a:lnTo>
                    <a:pt x="75599" y="21801"/>
                  </a:lnTo>
                  <a:lnTo>
                    <a:pt x="54675" y="29728"/>
                  </a:lnTo>
                  <a:lnTo>
                    <a:pt x="24636" y="51370"/>
                  </a:lnTo>
                  <a:lnTo>
                    <a:pt x="3945" y="77285"/>
                  </a:lnTo>
                  <a:lnTo>
                    <a:pt x="831" y="85431"/>
                  </a:lnTo>
                  <a:lnTo>
                    <a:pt x="0" y="89974"/>
                  </a:lnTo>
                  <a:lnTo>
                    <a:pt x="1336" y="99537"/>
                  </a:lnTo>
                  <a:lnTo>
                    <a:pt x="6848" y="112184"/>
                  </a:lnTo>
                  <a:lnTo>
                    <a:pt x="12281" y="118439"/>
                  </a:lnTo>
                  <a:lnTo>
                    <a:pt x="20340" y="124042"/>
                  </a:lnTo>
                  <a:lnTo>
                    <a:pt x="34398" y="127911"/>
                  </a:lnTo>
                  <a:lnTo>
                    <a:pt x="66139" y="129325"/>
                  </a:lnTo>
                  <a:lnTo>
                    <a:pt x="103360" y="125453"/>
                  </a:lnTo>
                  <a:lnTo>
                    <a:pt x="119298" y="118921"/>
                  </a:lnTo>
                  <a:lnTo>
                    <a:pt x="129382" y="111624"/>
                  </a:lnTo>
                  <a:lnTo>
                    <a:pt x="137733" y="100055"/>
                  </a:lnTo>
                  <a:lnTo>
                    <a:pt x="138468" y="83980"/>
                  </a:lnTo>
                  <a:lnTo>
                    <a:pt x="134122" y="53388"/>
                  </a:lnTo>
                  <a:lnTo>
                    <a:pt x="127472" y="29647"/>
                  </a:lnTo>
                  <a:lnTo>
                    <a:pt x="121772" y="20797"/>
                  </a:lnTo>
                  <a:lnTo>
                    <a:pt x="113594" y="14041"/>
                  </a:lnTo>
                  <a:lnTo>
                    <a:pt x="104315" y="10474"/>
                  </a:lnTo>
                  <a:lnTo>
                    <a:pt x="92651" y="8183"/>
                  </a:lnTo>
                  <a:lnTo>
                    <a:pt x="8216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4" name="SMARTInkShape-146"/>
            <p:cNvSpPr/>
            <p:nvPr/>
          </p:nvSpPr>
          <p:spPr>
            <a:xfrm>
              <a:off x="5638801" y="4627156"/>
              <a:ext cx="167640" cy="158173"/>
            </a:xfrm>
            <a:custGeom>
              <a:avLst/>
              <a:gdLst/>
              <a:ahLst/>
              <a:cxnLst/>
              <a:rect l="0" t="0" r="0" b="0"/>
              <a:pathLst>
                <a:path w="167640" h="158173">
                  <a:moveTo>
                    <a:pt x="7619" y="51524"/>
                  </a:moveTo>
                  <a:lnTo>
                    <a:pt x="7619" y="86420"/>
                  </a:lnTo>
                  <a:lnTo>
                    <a:pt x="6772" y="122028"/>
                  </a:lnTo>
                  <a:lnTo>
                    <a:pt x="139" y="151964"/>
                  </a:lnTo>
                  <a:lnTo>
                    <a:pt x="0" y="158172"/>
                  </a:lnTo>
                  <a:lnTo>
                    <a:pt x="9406" y="120177"/>
                  </a:lnTo>
                  <a:lnTo>
                    <a:pt x="12646" y="109130"/>
                  </a:lnTo>
                  <a:lnTo>
                    <a:pt x="21095" y="71706"/>
                  </a:lnTo>
                  <a:lnTo>
                    <a:pt x="29015" y="51577"/>
                  </a:lnTo>
                  <a:lnTo>
                    <a:pt x="50113" y="20425"/>
                  </a:lnTo>
                  <a:lnTo>
                    <a:pt x="63081" y="12549"/>
                  </a:lnTo>
                  <a:lnTo>
                    <a:pt x="83095" y="1455"/>
                  </a:lnTo>
                  <a:lnTo>
                    <a:pt x="104395" y="0"/>
                  </a:lnTo>
                  <a:lnTo>
                    <a:pt x="127534" y="8918"/>
                  </a:lnTo>
                  <a:lnTo>
                    <a:pt x="146919" y="23635"/>
                  </a:lnTo>
                  <a:lnTo>
                    <a:pt x="149964" y="35460"/>
                  </a:lnTo>
                  <a:lnTo>
                    <a:pt x="151918" y="62556"/>
                  </a:lnTo>
                  <a:lnTo>
                    <a:pt x="149928" y="71385"/>
                  </a:lnTo>
                  <a:lnTo>
                    <a:pt x="147068" y="78978"/>
                  </a:lnTo>
                  <a:lnTo>
                    <a:pt x="144610" y="91926"/>
                  </a:lnTo>
                  <a:lnTo>
                    <a:pt x="139743" y="102348"/>
                  </a:lnTo>
                  <a:lnTo>
                    <a:pt x="137499" y="121477"/>
                  </a:lnTo>
                  <a:lnTo>
                    <a:pt x="139568" y="127205"/>
                  </a:lnTo>
                  <a:lnTo>
                    <a:pt x="141305" y="129918"/>
                  </a:lnTo>
                  <a:lnTo>
                    <a:pt x="143310" y="130880"/>
                  </a:lnTo>
                  <a:lnTo>
                    <a:pt x="145493" y="130675"/>
                  </a:lnTo>
                  <a:lnTo>
                    <a:pt x="151023" y="129035"/>
                  </a:lnTo>
                  <a:lnTo>
                    <a:pt x="167639" y="127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5" name="SMARTInkShape-147"/>
            <p:cNvSpPr/>
            <p:nvPr/>
          </p:nvSpPr>
          <p:spPr>
            <a:xfrm>
              <a:off x="5867664" y="4640580"/>
              <a:ext cx="235957" cy="120894"/>
            </a:xfrm>
            <a:custGeom>
              <a:avLst/>
              <a:gdLst/>
              <a:ahLst/>
              <a:cxnLst/>
              <a:rect l="0" t="0" r="0" b="0"/>
              <a:pathLst>
                <a:path w="235957" h="120894">
                  <a:moveTo>
                    <a:pt x="114036" y="0"/>
                  </a:moveTo>
                  <a:lnTo>
                    <a:pt x="80507" y="0"/>
                  </a:lnTo>
                  <a:lnTo>
                    <a:pt x="71477" y="2258"/>
                  </a:lnTo>
                  <a:lnTo>
                    <a:pt x="63794" y="6930"/>
                  </a:lnTo>
                  <a:lnTo>
                    <a:pt x="30100" y="32326"/>
                  </a:lnTo>
                  <a:lnTo>
                    <a:pt x="20005" y="43153"/>
                  </a:lnTo>
                  <a:lnTo>
                    <a:pt x="4242" y="70927"/>
                  </a:lnTo>
                  <a:lnTo>
                    <a:pt x="1071" y="84515"/>
                  </a:lnTo>
                  <a:lnTo>
                    <a:pt x="0" y="100232"/>
                  </a:lnTo>
                  <a:lnTo>
                    <a:pt x="2111" y="106072"/>
                  </a:lnTo>
                  <a:lnTo>
                    <a:pt x="3860" y="108815"/>
                  </a:lnTo>
                  <a:lnTo>
                    <a:pt x="18456" y="116720"/>
                  </a:lnTo>
                  <a:lnTo>
                    <a:pt x="40060" y="120893"/>
                  </a:lnTo>
                  <a:lnTo>
                    <a:pt x="55522" y="120769"/>
                  </a:lnTo>
                  <a:lnTo>
                    <a:pt x="89094" y="107229"/>
                  </a:lnTo>
                  <a:lnTo>
                    <a:pt x="100975" y="98175"/>
                  </a:lnTo>
                  <a:lnTo>
                    <a:pt x="129468" y="63987"/>
                  </a:lnTo>
                  <a:lnTo>
                    <a:pt x="145589" y="31078"/>
                  </a:lnTo>
                  <a:lnTo>
                    <a:pt x="151274" y="15068"/>
                  </a:lnTo>
                  <a:lnTo>
                    <a:pt x="151965" y="9091"/>
                  </a:lnTo>
                  <a:lnTo>
                    <a:pt x="148040" y="4011"/>
                  </a:lnTo>
                  <a:lnTo>
                    <a:pt x="146865" y="3521"/>
                  </a:lnTo>
                  <a:lnTo>
                    <a:pt x="146082" y="4040"/>
                  </a:lnTo>
                  <a:lnTo>
                    <a:pt x="144366" y="6875"/>
                  </a:lnTo>
                  <a:lnTo>
                    <a:pt x="139486" y="13232"/>
                  </a:lnTo>
                  <a:lnTo>
                    <a:pt x="130436" y="39601"/>
                  </a:lnTo>
                  <a:lnTo>
                    <a:pt x="135589" y="67152"/>
                  </a:lnTo>
                  <a:lnTo>
                    <a:pt x="144760" y="88398"/>
                  </a:lnTo>
                  <a:lnTo>
                    <a:pt x="158769" y="109090"/>
                  </a:lnTo>
                  <a:lnTo>
                    <a:pt x="165025" y="113366"/>
                  </a:lnTo>
                  <a:lnTo>
                    <a:pt x="188316" y="119386"/>
                  </a:lnTo>
                  <a:lnTo>
                    <a:pt x="206695" y="120322"/>
                  </a:lnTo>
                  <a:lnTo>
                    <a:pt x="225152" y="115260"/>
                  </a:lnTo>
                  <a:lnTo>
                    <a:pt x="235956" y="106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6" name="SMARTInkShape-148"/>
            <p:cNvSpPr/>
            <p:nvPr/>
          </p:nvSpPr>
          <p:spPr>
            <a:xfrm>
              <a:off x="6172227" y="4533900"/>
              <a:ext cx="76174" cy="204131"/>
            </a:xfrm>
            <a:custGeom>
              <a:avLst/>
              <a:gdLst/>
              <a:ahLst/>
              <a:cxnLst/>
              <a:rect l="0" t="0" r="0" b="0"/>
              <a:pathLst>
                <a:path w="76174" h="204131">
                  <a:moveTo>
                    <a:pt x="7593" y="0"/>
                  </a:moveTo>
                  <a:lnTo>
                    <a:pt x="7593" y="24473"/>
                  </a:lnTo>
                  <a:lnTo>
                    <a:pt x="679" y="61360"/>
                  </a:lnTo>
                  <a:lnTo>
                    <a:pt x="113" y="90170"/>
                  </a:lnTo>
                  <a:lnTo>
                    <a:pt x="0" y="123739"/>
                  </a:lnTo>
                  <a:lnTo>
                    <a:pt x="821" y="161522"/>
                  </a:lnTo>
                  <a:lnTo>
                    <a:pt x="4018" y="168590"/>
                  </a:lnTo>
                  <a:lnTo>
                    <a:pt x="24446" y="191841"/>
                  </a:lnTo>
                  <a:lnTo>
                    <a:pt x="36764" y="200305"/>
                  </a:lnTo>
                  <a:lnTo>
                    <a:pt x="47093" y="204130"/>
                  </a:lnTo>
                  <a:lnTo>
                    <a:pt x="55064" y="202766"/>
                  </a:lnTo>
                  <a:lnTo>
                    <a:pt x="76173" y="1905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7" name="SMARTInkShape-149"/>
            <p:cNvSpPr/>
            <p:nvPr/>
          </p:nvSpPr>
          <p:spPr>
            <a:xfrm>
              <a:off x="6295691" y="4617720"/>
              <a:ext cx="28910" cy="112764"/>
            </a:xfrm>
            <a:custGeom>
              <a:avLst/>
              <a:gdLst/>
              <a:ahLst/>
              <a:cxnLst/>
              <a:rect l="0" t="0" r="0" b="0"/>
              <a:pathLst>
                <a:path w="28910" h="112764">
                  <a:moveTo>
                    <a:pt x="13669" y="0"/>
                  </a:moveTo>
                  <a:lnTo>
                    <a:pt x="9624" y="4045"/>
                  </a:lnTo>
                  <a:lnTo>
                    <a:pt x="7637" y="8289"/>
                  </a:lnTo>
                  <a:lnTo>
                    <a:pt x="874" y="46217"/>
                  </a:lnTo>
                  <a:lnTo>
                    <a:pt x="0" y="72020"/>
                  </a:lnTo>
                  <a:lnTo>
                    <a:pt x="6253" y="95707"/>
                  </a:lnTo>
                  <a:lnTo>
                    <a:pt x="11953" y="106520"/>
                  </a:lnTo>
                  <a:lnTo>
                    <a:pt x="12525" y="109113"/>
                  </a:lnTo>
                  <a:lnTo>
                    <a:pt x="14600" y="110842"/>
                  </a:lnTo>
                  <a:lnTo>
                    <a:pt x="21420" y="112763"/>
                  </a:lnTo>
                  <a:lnTo>
                    <a:pt x="23917" y="112429"/>
                  </a:lnTo>
                  <a:lnTo>
                    <a:pt x="28909" y="1066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8" name="SMARTInkShape-150"/>
            <p:cNvSpPr/>
            <p:nvPr/>
          </p:nvSpPr>
          <p:spPr>
            <a:xfrm>
              <a:off x="6339840" y="4503420"/>
              <a:ext cx="1" cy="7621"/>
            </a:xfrm>
            <a:custGeom>
              <a:avLst/>
              <a:gdLst/>
              <a:ahLst/>
              <a:cxnLst/>
              <a:rect l="0" t="0" r="0" b="0"/>
              <a:pathLst>
                <a:path w="1" h="7621">
                  <a:moveTo>
                    <a:pt x="0" y="0"/>
                  </a:moveTo>
                  <a:lnTo>
                    <a:pt x="0" y="7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89" name="SMARTInkShape-151"/>
            <p:cNvSpPr/>
            <p:nvPr/>
          </p:nvSpPr>
          <p:spPr>
            <a:xfrm>
              <a:off x="6446520" y="4495800"/>
              <a:ext cx="22859" cy="213361"/>
            </a:xfrm>
            <a:custGeom>
              <a:avLst/>
              <a:gdLst/>
              <a:ahLst/>
              <a:cxnLst/>
              <a:rect l="0" t="0" r="0" b="0"/>
              <a:pathLst>
                <a:path w="22859" h="213361">
                  <a:moveTo>
                    <a:pt x="0" y="0"/>
                  </a:moveTo>
                  <a:lnTo>
                    <a:pt x="0" y="11351"/>
                  </a:lnTo>
                  <a:lnTo>
                    <a:pt x="12063" y="45626"/>
                  </a:lnTo>
                  <a:lnTo>
                    <a:pt x="15668" y="82961"/>
                  </a:lnTo>
                  <a:lnTo>
                    <a:pt x="21746" y="115357"/>
                  </a:lnTo>
                  <a:lnTo>
                    <a:pt x="22530" y="145564"/>
                  </a:lnTo>
                  <a:lnTo>
                    <a:pt x="22817" y="181311"/>
                  </a:lnTo>
                  <a:lnTo>
                    <a:pt x="22858" y="207742"/>
                  </a:lnTo>
                  <a:lnTo>
                    <a:pt x="22012" y="209615"/>
                  </a:lnTo>
                  <a:lnTo>
                    <a:pt x="20601" y="210863"/>
                  </a:lnTo>
                  <a:lnTo>
                    <a:pt x="16776" y="212251"/>
                  </a:lnTo>
                  <a:lnTo>
                    <a:pt x="7620" y="2133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0" name="SMARTInkShape-152"/>
            <p:cNvSpPr/>
            <p:nvPr/>
          </p:nvSpPr>
          <p:spPr>
            <a:xfrm>
              <a:off x="6393180" y="4579659"/>
              <a:ext cx="384911" cy="334787"/>
            </a:xfrm>
            <a:custGeom>
              <a:avLst/>
              <a:gdLst/>
              <a:ahLst/>
              <a:cxnLst/>
              <a:rect l="0" t="0" r="0" b="0"/>
              <a:pathLst>
                <a:path w="384911" h="334787">
                  <a:moveTo>
                    <a:pt x="0" y="30441"/>
                  </a:moveTo>
                  <a:lnTo>
                    <a:pt x="22211" y="32699"/>
                  </a:lnTo>
                  <a:lnTo>
                    <a:pt x="53212" y="37002"/>
                  </a:lnTo>
                  <a:lnTo>
                    <a:pt x="83794" y="37851"/>
                  </a:lnTo>
                  <a:lnTo>
                    <a:pt x="117871" y="38034"/>
                  </a:lnTo>
                  <a:lnTo>
                    <a:pt x="149876" y="32819"/>
                  </a:lnTo>
                  <a:lnTo>
                    <a:pt x="167833" y="30299"/>
                  </a:lnTo>
                  <a:lnTo>
                    <a:pt x="175628" y="26709"/>
                  </a:lnTo>
                  <a:lnTo>
                    <a:pt x="178045" y="24566"/>
                  </a:lnTo>
                  <a:lnTo>
                    <a:pt x="187692" y="10051"/>
                  </a:lnTo>
                  <a:lnTo>
                    <a:pt x="190468" y="92"/>
                  </a:lnTo>
                  <a:lnTo>
                    <a:pt x="186445" y="0"/>
                  </a:lnTo>
                  <a:lnTo>
                    <a:pt x="185257" y="834"/>
                  </a:lnTo>
                  <a:lnTo>
                    <a:pt x="184464" y="2236"/>
                  </a:lnTo>
                  <a:lnTo>
                    <a:pt x="182242" y="12961"/>
                  </a:lnTo>
                  <a:lnTo>
                    <a:pt x="177705" y="20370"/>
                  </a:lnTo>
                  <a:lnTo>
                    <a:pt x="175743" y="30458"/>
                  </a:lnTo>
                  <a:lnTo>
                    <a:pt x="176125" y="68149"/>
                  </a:lnTo>
                  <a:lnTo>
                    <a:pt x="181823" y="85600"/>
                  </a:lnTo>
                  <a:lnTo>
                    <a:pt x="183022" y="87534"/>
                  </a:lnTo>
                  <a:lnTo>
                    <a:pt x="184668" y="88823"/>
                  </a:lnTo>
                  <a:lnTo>
                    <a:pt x="186612" y="89682"/>
                  </a:lnTo>
                  <a:lnTo>
                    <a:pt x="187908" y="91102"/>
                  </a:lnTo>
                  <a:lnTo>
                    <a:pt x="189348" y="94937"/>
                  </a:lnTo>
                  <a:lnTo>
                    <a:pt x="190579" y="96298"/>
                  </a:lnTo>
                  <a:lnTo>
                    <a:pt x="194204" y="97811"/>
                  </a:lnTo>
                  <a:lnTo>
                    <a:pt x="208382" y="98915"/>
                  </a:lnTo>
                  <a:lnTo>
                    <a:pt x="219976" y="94945"/>
                  </a:lnTo>
                  <a:lnTo>
                    <a:pt x="250073" y="75289"/>
                  </a:lnTo>
                  <a:lnTo>
                    <a:pt x="286809" y="43248"/>
                  </a:lnTo>
                  <a:lnTo>
                    <a:pt x="318277" y="24204"/>
                  </a:lnTo>
                  <a:lnTo>
                    <a:pt x="356086" y="9521"/>
                  </a:lnTo>
                  <a:lnTo>
                    <a:pt x="359311" y="8874"/>
                  </a:lnTo>
                  <a:lnTo>
                    <a:pt x="362307" y="9290"/>
                  </a:lnTo>
                  <a:lnTo>
                    <a:pt x="367894" y="12010"/>
                  </a:lnTo>
                  <a:lnTo>
                    <a:pt x="375800" y="18301"/>
                  </a:lnTo>
                  <a:lnTo>
                    <a:pt x="378689" y="25328"/>
                  </a:lnTo>
                  <a:lnTo>
                    <a:pt x="384910" y="56012"/>
                  </a:lnTo>
                  <a:lnTo>
                    <a:pt x="383475" y="85055"/>
                  </a:lnTo>
                  <a:lnTo>
                    <a:pt x="381489" y="121474"/>
                  </a:lnTo>
                  <a:lnTo>
                    <a:pt x="381096" y="155887"/>
                  </a:lnTo>
                  <a:lnTo>
                    <a:pt x="380166" y="193465"/>
                  </a:lnTo>
                  <a:lnTo>
                    <a:pt x="374920" y="228322"/>
                  </a:lnTo>
                  <a:lnTo>
                    <a:pt x="363088" y="262752"/>
                  </a:lnTo>
                  <a:lnTo>
                    <a:pt x="347968" y="290436"/>
                  </a:lnTo>
                  <a:lnTo>
                    <a:pt x="322439" y="316660"/>
                  </a:lnTo>
                  <a:lnTo>
                    <a:pt x="299641" y="331784"/>
                  </a:lnTo>
                  <a:lnTo>
                    <a:pt x="276515" y="334786"/>
                  </a:lnTo>
                  <a:lnTo>
                    <a:pt x="251235" y="334305"/>
                  </a:lnTo>
                  <a:lnTo>
                    <a:pt x="223022" y="327931"/>
                  </a:lnTo>
                  <a:lnTo>
                    <a:pt x="213359" y="3123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696" name="SMARTInkShape-Group36"/>
          <p:cNvGrpSpPr/>
          <p:nvPr/>
        </p:nvGrpSpPr>
        <p:grpSpPr>
          <a:xfrm>
            <a:off x="4305300" y="4922520"/>
            <a:ext cx="982981" cy="274321"/>
            <a:chOff x="4305300" y="4922520"/>
            <a:chExt cx="982981" cy="274321"/>
          </a:xfrm>
        </p:grpSpPr>
        <p:sp>
          <p:nvSpPr>
            <p:cNvPr id="23692" name="SMARTInkShape-153"/>
            <p:cNvSpPr/>
            <p:nvPr/>
          </p:nvSpPr>
          <p:spPr>
            <a:xfrm>
              <a:off x="4305300" y="5052060"/>
              <a:ext cx="137161" cy="15241"/>
            </a:xfrm>
            <a:custGeom>
              <a:avLst/>
              <a:gdLst/>
              <a:ahLst/>
              <a:cxnLst/>
              <a:rect l="0" t="0" r="0" b="0"/>
              <a:pathLst>
                <a:path w="137161" h="15241">
                  <a:moveTo>
                    <a:pt x="0" y="0"/>
                  </a:moveTo>
                  <a:lnTo>
                    <a:pt x="4045" y="0"/>
                  </a:lnTo>
                  <a:lnTo>
                    <a:pt x="8289" y="2258"/>
                  </a:lnTo>
                  <a:lnTo>
                    <a:pt x="10606" y="4045"/>
                  </a:lnTo>
                  <a:lnTo>
                    <a:pt x="17696" y="6031"/>
                  </a:lnTo>
                  <a:lnTo>
                    <a:pt x="55145" y="12795"/>
                  </a:lnTo>
                  <a:lnTo>
                    <a:pt x="91678" y="14918"/>
                  </a:lnTo>
                  <a:lnTo>
                    <a:pt x="137160" y="15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3" name="SMARTInkShape-154"/>
            <p:cNvSpPr/>
            <p:nvPr/>
          </p:nvSpPr>
          <p:spPr>
            <a:xfrm>
              <a:off x="4625340" y="4922520"/>
              <a:ext cx="45721" cy="274321"/>
            </a:xfrm>
            <a:custGeom>
              <a:avLst/>
              <a:gdLst/>
              <a:ahLst/>
              <a:cxnLst/>
              <a:rect l="0" t="0" r="0" b="0"/>
              <a:pathLst>
                <a:path w="45721" h="274321">
                  <a:moveTo>
                    <a:pt x="0" y="0"/>
                  </a:moveTo>
                  <a:lnTo>
                    <a:pt x="0" y="6561"/>
                  </a:lnTo>
                  <a:lnTo>
                    <a:pt x="10606" y="39345"/>
                  </a:lnTo>
                  <a:lnTo>
                    <a:pt x="20661" y="70333"/>
                  </a:lnTo>
                  <a:lnTo>
                    <a:pt x="26471" y="103452"/>
                  </a:lnTo>
                  <a:lnTo>
                    <a:pt x="29292" y="140719"/>
                  </a:lnTo>
                  <a:lnTo>
                    <a:pt x="30128" y="171799"/>
                  </a:lnTo>
                  <a:lnTo>
                    <a:pt x="30410" y="204210"/>
                  </a:lnTo>
                  <a:lnTo>
                    <a:pt x="31321" y="239249"/>
                  </a:lnTo>
                  <a:lnTo>
                    <a:pt x="37786" y="272041"/>
                  </a:lnTo>
                  <a:lnTo>
                    <a:pt x="38737" y="272801"/>
                  </a:lnTo>
                  <a:lnTo>
                    <a:pt x="45720" y="2743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4" name="SMARTInkShape-155"/>
            <p:cNvSpPr/>
            <p:nvPr/>
          </p:nvSpPr>
          <p:spPr>
            <a:xfrm>
              <a:off x="4763088" y="4992187"/>
              <a:ext cx="250873" cy="180678"/>
            </a:xfrm>
            <a:custGeom>
              <a:avLst/>
              <a:gdLst/>
              <a:ahLst/>
              <a:cxnLst/>
              <a:rect l="0" t="0" r="0" b="0"/>
              <a:pathLst>
                <a:path w="250873" h="180678">
                  <a:moveTo>
                    <a:pt x="182292" y="14153"/>
                  </a:moveTo>
                  <a:lnTo>
                    <a:pt x="182292" y="7592"/>
                  </a:lnTo>
                  <a:lnTo>
                    <a:pt x="181445" y="7239"/>
                  </a:lnTo>
                  <a:lnTo>
                    <a:pt x="171746" y="4414"/>
                  </a:lnTo>
                  <a:lnTo>
                    <a:pt x="160822" y="543"/>
                  </a:lnTo>
                  <a:lnTo>
                    <a:pt x="157819" y="0"/>
                  </a:lnTo>
                  <a:lnTo>
                    <a:pt x="121705" y="5087"/>
                  </a:lnTo>
                  <a:lnTo>
                    <a:pt x="106258" y="7584"/>
                  </a:lnTo>
                  <a:lnTo>
                    <a:pt x="84128" y="18509"/>
                  </a:lnTo>
                  <a:lnTo>
                    <a:pt x="51699" y="46378"/>
                  </a:lnTo>
                  <a:lnTo>
                    <a:pt x="17545" y="83946"/>
                  </a:lnTo>
                  <a:lnTo>
                    <a:pt x="3872" y="112605"/>
                  </a:lnTo>
                  <a:lnTo>
                    <a:pt x="0" y="140738"/>
                  </a:lnTo>
                  <a:lnTo>
                    <a:pt x="1931" y="148871"/>
                  </a:lnTo>
                  <a:lnTo>
                    <a:pt x="7305" y="157001"/>
                  </a:lnTo>
                  <a:lnTo>
                    <a:pt x="18160" y="169081"/>
                  </a:lnTo>
                  <a:lnTo>
                    <a:pt x="31451" y="176143"/>
                  </a:lnTo>
                  <a:lnTo>
                    <a:pt x="64725" y="180677"/>
                  </a:lnTo>
                  <a:lnTo>
                    <a:pt x="89884" y="177417"/>
                  </a:lnTo>
                  <a:lnTo>
                    <a:pt x="109380" y="167044"/>
                  </a:lnTo>
                  <a:lnTo>
                    <a:pt x="145540" y="138433"/>
                  </a:lnTo>
                  <a:lnTo>
                    <a:pt x="155515" y="126115"/>
                  </a:lnTo>
                  <a:lnTo>
                    <a:pt x="176853" y="90892"/>
                  </a:lnTo>
                  <a:lnTo>
                    <a:pt x="194737" y="53213"/>
                  </a:lnTo>
                  <a:lnTo>
                    <a:pt x="202844" y="38206"/>
                  </a:lnTo>
                  <a:lnTo>
                    <a:pt x="205017" y="29909"/>
                  </a:lnTo>
                  <a:lnTo>
                    <a:pt x="205112" y="33591"/>
                  </a:lnTo>
                  <a:lnTo>
                    <a:pt x="198236" y="62808"/>
                  </a:lnTo>
                  <a:lnTo>
                    <a:pt x="198441" y="95468"/>
                  </a:lnTo>
                  <a:lnTo>
                    <a:pt x="205833" y="129055"/>
                  </a:lnTo>
                  <a:lnTo>
                    <a:pt x="226518" y="164612"/>
                  </a:lnTo>
                  <a:lnTo>
                    <a:pt x="231864" y="163432"/>
                  </a:lnTo>
                  <a:lnTo>
                    <a:pt x="241003" y="159822"/>
                  </a:lnTo>
                  <a:lnTo>
                    <a:pt x="250872" y="151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5" name="SMARTInkShape-156"/>
            <p:cNvSpPr/>
            <p:nvPr/>
          </p:nvSpPr>
          <p:spPr>
            <a:xfrm>
              <a:off x="5036820" y="4960765"/>
              <a:ext cx="251461" cy="197393"/>
            </a:xfrm>
            <a:custGeom>
              <a:avLst/>
              <a:gdLst/>
              <a:ahLst/>
              <a:cxnLst/>
              <a:rect l="0" t="0" r="0" b="0"/>
              <a:pathLst>
                <a:path w="251461" h="197393">
                  <a:moveTo>
                    <a:pt x="0" y="30335"/>
                  </a:moveTo>
                  <a:lnTo>
                    <a:pt x="2258" y="66058"/>
                  </a:lnTo>
                  <a:lnTo>
                    <a:pt x="6914" y="100985"/>
                  </a:lnTo>
                  <a:lnTo>
                    <a:pt x="8405" y="138733"/>
                  </a:lnTo>
                  <a:lnTo>
                    <a:pt x="14531" y="155398"/>
                  </a:lnTo>
                  <a:lnTo>
                    <a:pt x="32090" y="182678"/>
                  </a:lnTo>
                  <a:lnTo>
                    <a:pt x="37687" y="186943"/>
                  </a:lnTo>
                  <a:lnTo>
                    <a:pt x="45598" y="189345"/>
                  </a:lnTo>
                  <a:lnTo>
                    <a:pt x="55856" y="190155"/>
                  </a:lnTo>
                  <a:lnTo>
                    <a:pt x="67538" y="186250"/>
                  </a:lnTo>
                  <a:lnTo>
                    <a:pt x="74608" y="179782"/>
                  </a:lnTo>
                  <a:lnTo>
                    <a:pt x="93927" y="145626"/>
                  </a:lnTo>
                  <a:lnTo>
                    <a:pt x="106168" y="107578"/>
                  </a:lnTo>
                  <a:lnTo>
                    <a:pt x="111891" y="75517"/>
                  </a:lnTo>
                  <a:lnTo>
                    <a:pt x="114237" y="38338"/>
                  </a:lnTo>
                  <a:lnTo>
                    <a:pt x="114288" y="31916"/>
                  </a:lnTo>
                  <a:lnTo>
                    <a:pt x="114299" y="41080"/>
                  </a:lnTo>
                  <a:lnTo>
                    <a:pt x="107386" y="79083"/>
                  </a:lnTo>
                  <a:lnTo>
                    <a:pt x="106889" y="109784"/>
                  </a:lnTo>
                  <a:lnTo>
                    <a:pt x="108979" y="141513"/>
                  </a:lnTo>
                  <a:lnTo>
                    <a:pt x="117294" y="164338"/>
                  </a:lnTo>
                  <a:lnTo>
                    <a:pt x="128640" y="180013"/>
                  </a:lnTo>
                  <a:lnTo>
                    <a:pt x="146771" y="191336"/>
                  </a:lnTo>
                  <a:lnTo>
                    <a:pt x="164185" y="196007"/>
                  </a:lnTo>
                  <a:lnTo>
                    <a:pt x="180069" y="197392"/>
                  </a:lnTo>
                  <a:lnTo>
                    <a:pt x="195499" y="193757"/>
                  </a:lnTo>
                  <a:lnTo>
                    <a:pt x="206751" y="187318"/>
                  </a:lnTo>
                  <a:lnTo>
                    <a:pt x="223537" y="171957"/>
                  </a:lnTo>
                  <a:lnTo>
                    <a:pt x="230583" y="160729"/>
                  </a:lnTo>
                  <a:lnTo>
                    <a:pt x="241757" y="123439"/>
                  </a:lnTo>
                  <a:lnTo>
                    <a:pt x="243429" y="85603"/>
                  </a:lnTo>
                  <a:lnTo>
                    <a:pt x="238522" y="53544"/>
                  </a:lnTo>
                  <a:lnTo>
                    <a:pt x="236355" y="17523"/>
                  </a:lnTo>
                  <a:lnTo>
                    <a:pt x="236247" y="5414"/>
                  </a:lnTo>
                  <a:lnTo>
                    <a:pt x="237084" y="3561"/>
                  </a:lnTo>
                  <a:lnTo>
                    <a:pt x="238489" y="2326"/>
                  </a:lnTo>
                  <a:lnTo>
                    <a:pt x="242309" y="953"/>
                  </a:lnTo>
                  <a:lnTo>
                    <a:pt x="250088" y="0"/>
                  </a:lnTo>
                  <a:lnTo>
                    <a:pt x="250545" y="798"/>
                  </a:lnTo>
                  <a:lnTo>
                    <a:pt x="251460" y="7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709" name="SMARTInkShape-Group37"/>
          <p:cNvGrpSpPr/>
          <p:nvPr/>
        </p:nvGrpSpPr>
        <p:grpSpPr>
          <a:xfrm>
            <a:off x="5562600" y="4831080"/>
            <a:ext cx="1996440" cy="350060"/>
            <a:chOff x="5562600" y="4831080"/>
            <a:chExt cx="1996440" cy="350060"/>
          </a:xfrm>
        </p:grpSpPr>
        <p:sp>
          <p:nvSpPr>
            <p:cNvPr id="23697" name="SMARTInkShape-157"/>
            <p:cNvSpPr/>
            <p:nvPr/>
          </p:nvSpPr>
          <p:spPr>
            <a:xfrm>
              <a:off x="5562600" y="4945388"/>
              <a:ext cx="236221" cy="196195"/>
            </a:xfrm>
            <a:custGeom>
              <a:avLst/>
              <a:gdLst/>
              <a:ahLst/>
              <a:cxnLst/>
              <a:rect l="0" t="0" r="0" b="0"/>
              <a:pathLst>
                <a:path w="236221" h="196195">
                  <a:moveTo>
                    <a:pt x="0" y="7612"/>
                  </a:moveTo>
                  <a:lnTo>
                    <a:pt x="0" y="0"/>
                  </a:lnTo>
                  <a:lnTo>
                    <a:pt x="0" y="34086"/>
                  </a:lnTo>
                  <a:lnTo>
                    <a:pt x="0" y="67375"/>
                  </a:lnTo>
                  <a:lnTo>
                    <a:pt x="2257" y="85715"/>
                  </a:lnTo>
                  <a:lnTo>
                    <a:pt x="12998" y="117773"/>
                  </a:lnTo>
                  <a:lnTo>
                    <a:pt x="22919" y="146808"/>
                  </a:lnTo>
                  <a:lnTo>
                    <a:pt x="36415" y="165204"/>
                  </a:lnTo>
                  <a:lnTo>
                    <a:pt x="54011" y="181138"/>
                  </a:lnTo>
                  <a:lnTo>
                    <a:pt x="66338" y="187181"/>
                  </a:lnTo>
                  <a:lnTo>
                    <a:pt x="101972" y="195702"/>
                  </a:lnTo>
                  <a:lnTo>
                    <a:pt x="115594" y="196194"/>
                  </a:lnTo>
                  <a:lnTo>
                    <a:pt x="142778" y="189611"/>
                  </a:lnTo>
                  <a:lnTo>
                    <a:pt x="176000" y="177676"/>
                  </a:lnTo>
                  <a:lnTo>
                    <a:pt x="196646" y="169291"/>
                  </a:lnTo>
                  <a:lnTo>
                    <a:pt x="222255" y="147169"/>
                  </a:lnTo>
                  <a:lnTo>
                    <a:pt x="235349" y="122296"/>
                  </a:lnTo>
                  <a:lnTo>
                    <a:pt x="236220" y="11429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8" name="SMARTInkShape-158"/>
            <p:cNvSpPr/>
            <p:nvPr/>
          </p:nvSpPr>
          <p:spPr>
            <a:xfrm>
              <a:off x="5585460" y="4991100"/>
              <a:ext cx="129541" cy="45721"/>
            </a:xfrm>
            <a:custGeom>
              <a:avLst/>
              <a:gdLst/>
              <a:ahLst/>
              <a:cxnLst/>
              <a:rect l="0" t="0" r="0" b="0"/>
              <a:pathLst>
                <a:path w="129541" h="45721">
                  <a:moveTo>
                    <a:pt x="0" y="45720"/>
                  </a:moveTo>
                  <a:lnTo>
                    <a:pt x="4045" y="45720"/>
                  </a:lnTo>
                  <a:lnTo>
                    <a:pt x="5237" y="44873"/>
                  </a:lnTo>
                  <a:lnTo>
                    <a:pt x="6031" y="43462"/>
                  </a:lnTo>
                  <a:lnTo>
                    <a:pt x="6561" y="41675"/>
                  </a:lnTo>
                  <a:lnTo>
                    <a:pt x="7761" y="40483"/>
                  </a:lnTo>
                  <a:lnTo>
                    <a:pt x="43196" y="27836"/>
                  </a:lnTo>
                  <a:lnTo>
                    <a:pt x="75701" y="21586"/>
                  </a:lnTo>
                  <a:lnTo>
                    <a:pt x="1295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699" name="SMARTInkShape-159"/>
            <p:cNvSpPr/>
            <p:nvPr/>
          </p:nvSpPr>
          <p:spPr>
            <a:xfrm>
              <a:off x="5585460" y="4907280"/>
              <a:ext cx="129541" cy="1"/>
            </a:xfrm>
            <a:custGeom>
              <a:avLst/>
              <a:gdLst/>
              <a:ahLst/>
              <a:cxnLst/>
              <a:rect l="0" t="0" r="0" b="0"/>
              <a:pathLst>
                <a:path w="129541" h="1">
                  <a:moveTo>
                    <a:pt x="0" y="0"/>
                  </a:moveTo>
                  <a:lnTo>
                    <a:pt x="36608" y="0"/>
                  </a:lnTo>
                  <a:lnTo>
                    <a:pt x="68285" y="0"/>
                  </a:lnTo>
                  <a:lnTo>
                    <a:pt x="102596" y="0"/>
                  </a:lnTo>
                  <a:lnTo>
                    <a:pt x="12954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0" name="SMARTInkShape-160"/>
            <p:cNvSpPr/>
            <p:nvPr/>
          </p:nvSpPr>
          <p:spPr>
            <a:xfrm>
              <a:off x="5806440" y="4930140"/>
              <a:ext cx="205741" cy="160021"/>
            </a:xfrm>
            <a:custGeom>
              <a:avLst/>
              <a:gdLst/>
              <a:ahLst/>
              <a:cxnLst/>
              <a:rect l="0" t="0" r="0" b="0"/>
              <a:pathLst>
                <a:path w="205741" h="160021">
                  <a:moveTo>
                    <a:pt x="0" y="0"/>
                  </a:moveTo>
                  <a:lnTo>
                    <a:pt x="4045" y="0"/>
                  </a:lnTo>
                  <a:lnTo>
                    <a:pt x="14651" y="4045"/>
                  </a:lnTo>
                  <a:lnTo>
                    <a:pt x="52299" y="28950"/>
                  </a:lnTo>
                  <a:lnTo>
                    <a:pt x="84686" y="49062"/>
                  </a:lnTo>
                  <a:lnTo>
                    <a:pt x="117989" y="73765"/>
                  </a:lnTo>
                  <a:lnTo>
                    <a:pt x="150628" y="99073"/>
                  </a:lnTo>
                  <a:lnTo>
                    <a:pt x="164857" y="114304"/>
                  </a:lnTo>
                  <a:lnTo>
                    <a:pt x="197576" y="151731"/>
                  </a:lnTo>
                  <a:lnTo>
                    <a:pt x="205740" y="1600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1" name="SMARTInkShape-161"/>
            <p:cNvSpPr/>
            <p:nvPr/>
          </p:nvSpPr>
          <p:spPr>
            <a:xfrm>
              <a:off x="5864224" y="4914900"/>
              <a:ext cx="140337" cy="228601"/>
            </a:xfrm>
            <a:custGeom>
              <a:avLst/>
              <a:gdLst/>
              <a:ahLst/>
              <a:cxnLst/>
              <a:rect l="0" t="0" r="0" b="0"/>
              <a:pathLst>
                <a:path w="140337" h="228601">
                  <a:moveTo>
                    <a:pt x="140336" y="0"/>
                  </a:moveTo>
                  <a:lnTo>
                    <a:pt x="136291" y="0"/>
                  </a:lnTo>
                  <a:lnTo>
                    <a:pt x="135099" y="846"/>
                  </a:lnTo>
                  <a:lnTo>
                    <a:pt x="134304" y="2257"/>
                  </a:lnTo>
                  <a:lnTo>
                    <a:pt x="132079" y="12998"/>
                  </a:lnTo>
                  <a:lnTo>
                    <a:pt x="109001" y="50849"/>
                  </a:lnTo>
                  <a:lnTo>
                    <a:pt x="96621" y="70100"/>
                  </a:lnTo>
                  <a:lnTo>
                    <a:pt x="85332" y="89633"/>
                  </a:lnTo>
                  <a:lnTo>
                    <a:pt x="73521" y="108402"/>
                  </a:lnTo>
                  <a:lnTo>
                    <a:pt x="62401" y="127793"/>
                  </a:lnTo>
                  <a:lnTo>
                    <a:pt x="39081" y="164998"/>
                  </a:lnTo>
                  <a:lnTo>
                    <a:pt x="27797" y="184553"/>
                  </a:lnTo>
                  <a:lnTo>
                    <a:pt x="12398" y="199705"/>
                  </a:lnTo>
                  <a:lnTo>
                    <a:pt x="952" y="218753"/>
                  </a:lnTo>
                  <a:lnTo>
                    <a:pt x="0" y="222035"/>
                  </a:lnTo>
                  <a:lnTo>
                    <a:pt x="212" y="224224"/>
                  </a:lnTo>
                  <a:lnTo>
                    <a:pt x="3176" y="228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2" name="SMARTInkShape-162"/>
            <p:cNvSpPr/>
            <p:nvPr/>
          </p:nvSpPr>
          <p:spPr>
            <a:xfrm>
              <a:off x="6057900" y="4893077"/>
              <a:ext cx="159536" cy="288063"/>
            </a:xfrm>
            <a:custGeom>
              <a:avLst/>
              <a:gdLst/>
              <a:ahLst/>
              <a:cxnLst/>
              <a:rect l="0" t="0" r="0" b="0"/>
              <a:pathLst>
                <a:path w="159536" h="288063">
                  <a:moveTo>
                    <a:pt x="15240" y="52303"/>
                  </a:moveTo>
                  <a:lnTo>
                    <a:pt x="12982" y="74514"/>
                  </a:lnTo>
                  <a:lnTo>
                    <a:pt x="8326" y="107941"/>
                  </a:lnTo>
                  <a:lnTo>
                    <a:pt x="7759" y="138834"/>
                  </a:lnTo>
                  <a:lnTo>
                    <a:pt x="3603" y="173253"/>
                  </a:lnTo>
                  <a:lnTo>
                    <a:pt x="1067" y="208931"/>
                  </a:lnTo>
                  <a:lnTo>
                    <a:pt x="211" y="242164"/>
                  </a:lnTo>
                  <a:lnTo>
                    <a:pt x="5" y="277983"/>
                  </a:lnTo>
                  <a:lnTo>
                    <a:pt x="0" y="288062"/>
                  </a:lnTo>
                  <a:lnTo>
                    <a:pt x="0" y="250856"/>
                  </a:lnTo>
                  <a:lnTo>
                    <a:pt x="0" y="220071"/>
                  </a:lnTo>
                  <a:lnTo>
                    <a:pt x="2257" y="189501"/>
                  </a:lnTo>
                  <a:lnTo>
                    <a:pt x="6031" y="158994"/>
                  </a:lnTo>
                  <a:lnTo>
                    <a:pt x="7149" y="128506"/>
                  </a:lnTo>
                  <a:lnTo>
                    <a:pt x="9738" y="93509"/>
                  </a:lnTo>
                  <a:lnTo>
                    <a:pt x="15868" y="59997"/>
                  </a:lnTo>
                  <a:lnTo>
                    <a:pt x="28023" y="28763"/>
                  </a:lnTo>
                  <a:lnTo>
                    <a:pt x="40651" y="12242"/>
                  </a:lnTo>
                  <a:lnTo>
                    <a:pt x="56354" y="4215"/>
                  </a:lnTo>
                  <a:lnTo>
                    <a:pt x="78332" y="0"/>
                  </a:lnTo>
                  <a:lnTo>
                    <a:pt x="93859" y="117"/>
                  </a:lnTo>
                  <a:lnTo>
                    <a:pt x="119364" y="9609"/>
                  </a:lnTo>
                  <a:lnTo>
                    <a:pt x="134615" y="20932"/>
                  </a:lnTo>
                  <a:lnTo>
                    <a:pt x="154494" y="45863"/>
                  </a:lnTo>
                  <a:lnTo>
                    <a:pt x="157564" y="53957"/>
                  </a:lnTo>
                  <a:lnTo>
                    <a:pt x="159535" y="72949"/>
                  </a:lnTo>
                  <a:lnTo>
                    <a:pt x="157547" y="80671"/>
                  </a:lnTo>
                  <a:lnTo>
                    <a:pt x="155831" y="83915"/>
                  </a:lnTo>
                  <a:lnTo>
                    <a:pt x="135674" y="100441"/>
                  </a:lnTo>
                  <a:lnTo>
                    <a:pt x="99122" y="120727"/>
                  </a:lnTo>
                  <a:lnTo>
                    <a:pt x="87234" y="125047"/>
                  </a:lnTo>
                  <a:lnTo>
                    <a:pt x="50382" y="128048"/>
                  </a:lnTo>
                  <a:lnTo>
                    <a:pt x="22860" y="1285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3" name="SMARTInkShape-163"/>
            <p:cNvSpPr/>
            <p:nvPr/>
          </p:nvSpPr>
          <p:spPr>
            <a:xfrm>
              <a:off x="6287001" y="4876960"/>
              <a:ext cx="144280" cy="165539"/>
            </a:xfrm>
            <a:custGeom>
              <a:avLst/>
              <a:gdLst/>
              <a:ahLst/>
              <a:cxnLst/>
              <a:rect l="0" t="0" r="0" b="0"/>
              <a:pathLst>
                <a:path w="144280" h="165539">
                  <a:moveTo>
                    <a:pt x="7119" y="98900"/>
                  </a:moveTo>
                  <a:lnTo>
                    <a:pt x="11164" y="98900"/>
                  </a:lnTo>
                  <a:lnTo>
                    <a:pt x="15408" y="96642"/>
                  </a:lnTo>
                  <a:lnTo>
                    <a:pt x="51541" y="72676"/>
                  </a:lnTo>
                  <a:lnTo>
                    <a:pt x="76133" y="56216"/>
                  </a:lnTo>
                  <a:lnTo>
                    <a:pt x="102061" y="30870"/>
                  </a:lnTo>
                  <a:lnTo>
                    <a:pt x="104348" y="24637"/>
                  </a:lnTo>
                  <a:lnTo>
                    <a:pt x="105365" y="16223"/>
                  </a:lnTo>
                  <a:lnTo>
                    <a:pt x="103559" y="9097"/>
                  </a:lnTo>
                  <a:lnTo>
                    <a:pt x="101893" y="6011"/>
                  </a:lnTo>
                  <a:lnTo>
                    <a:pt x="99935" y="3954"/>
                  </a:lnTo>
                  <a:lnTo>
                    <a:pt x="95502" y="1669"/>
                  </a:lnTo>
                  <a:lnTo>
                    <a:pt x="70128" y="0"/>
                  </a:lnTo>
                  <a:lnTo>
                    <a:pt x="47143" y="7978"/>
                  </a:lnTo>
                  <a:lnTo>
                    <a:pt x="26974" y="21066"/>
                  </a:lnTo>
                  <a:lnTo>
                    <a:pt x="11072" y="40659"/>
                  </a:lnTo>
                  <a:lnTo>
                    <a:pt x="3305" y="55773"/>
                  </a:lnTo>
                  <a:lnTo>
                    <a:pt x="0" y="89217"/>
                  </a:lnTo>
                  <a:lnTo>
                    <a:pt x="3693" y="109484"/>
                  </a:lnTo>
                  <a:lnTo>
                    <a:pt x="14194" y="126213"/>
                  </a:lnTo>
                  <a:lnTo>
                    <a:pt x="32913" y="146189"/>
                  </a:lnTo>
                  <a:lnTo>
                    <a:pt x="55175" y="159167"/>
                  </a:lnTo>
                  <a:lnTo>
                    <a:pt x="69964" y="163785"/>
                  </a:lnTo>
                  <a:lnTo>
                    <a:pt x="95637" y="165538"/>
                  </a:lnTo>
                  <a:lnTo>
                    <a:pt x="113874" y="161072"/>
                  </a:lnTo>
                  <a:lnTo>
                    <a:pt x="144279" y="144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4" name="SMARTInkShape-164"/>
            <p:cNvSpPr/>
            <p:nvPr/>
          </p:nvSpPr>
          <p:spPr>
            <a:xfrm>
              <a:off x="6477000" y="4876800"/>
              <a:ext cx="137162" cy="163633"/>
            </a:xfrm>
            <a:custGeom>
              <a:avLst/>
              <a:gdLst/>
              <a:ahLst/>
              <a:cxnLst/>
              <a:rect l="0" t="0" r="0" b="0"/>
              <a:pathLst>
                <a:path w="137162" h="163633">
                  <a:moveTo>
                    <a:pt x="0" y="30480"/>
                  </a:moveTo>
                  <a:lnTo>
                    <a:pt x="0" y="64529"/>
                  </a:lnTo>
                  <a:lnTo>
                    <a:pt x="0" y="95764"/>
                  </a:lnTo>
                  <a:lnTo>
                    <a:pt x="0" y="128468"/>
                  </a:lnTo>
                  <a:lnTo>
                    <a:pt x="0" y="163632"/>
                  </a:lnTo>
                  <a:lnTo>
                    <a:pt x="0" y="125984"/>
                  </a:lnTo>
                  <a:lnTo>
                    <a:pt x="2257" y="90386"/>
                  </a:lnTo>
                  <a:lnTo>
                    <a:pt x="15438" y="53916"/>
                  </a:lnTo>
                  <a:lnTo>
                    <a:pt x="22102" y="42589"/>
                  </a:lnTo>
                  <a:lnTo>
                    <a:pt x="38440" y="24472"/>
                  </a:lnTo>
                  <a:lnTo>
                    <a:pt x="59301" y="12411"/>
                  </a:lnTo>
                  <a:lnTo>
                    <a:pt x="73921" y="9040"/>
                  </a:lnTo>
                  <a:lnTo>
                    <a:pt x="103610" y="5549"/>
                  </a:lnTo>
                  <a:lnTo>
                    <a:pt x="13716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5" name="SMARTInkShape-165"/>
            <p:cNvSpPr/>
            <p:nvPr/>
          </p:nvSpPr>
          <p:spPr>
            <a:xfrm>
              <a:off x="6614161" y="4922520"/>
              <a:ext cx="22860" cy="129541"/>
            </a:xfrm>
            <a:custGeom>
              <a:avLst/>
              <a:gdLst/>
              <a:ahLst/>
              <a:cxnLst/>
              <a:rect l="0" t="0" r="0" b="0"/>
              <a:pathLst>
                <a:path w="22860" h="129541">
                  <a:moveTo>
                    <a:pt x="22859" y="0"/>
                  </a:moveTo>
                  <a:lnTo>
                    <a:pt x="22859" y="4045"/>
                  </a:lnTo>
                  <a:lnTo>
                    <a:pt x="13452" y="38357"/>
                  </a:lnTo>
                  <a:lnTo>
                    <a:pt x="9347" y="53416"/>
                  </a:lnTo>
                  <a:lnTo>
                    <a:pt x="2610" y="89224"/>
                  </a:lnTo>
                  <a:lnTo>
                    <a:pt x="101" y="126344"/>
                  </a:lnTo>
                  <a:lnTo>
                    <a:pt x="0" y="1295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6" name="SMARTInkShape-166"/>
            <p:cNvSpPr/>
            <p:nvPr/>
          </p:nvSpPr>
          <p:spPr>
            <a:xfrm>
              <a:off x="6637020" y="4831080"/>
              <a:ext cx="30481" cy="7621"/>
            </a:xfrm>
            <a:custGeom>
              <a:avLst/>
              <a:gdLst/>
              <a:ahLst/>
              <a:cxnLst/>
              <a:rect l="0" t="0" r="0" b="0"/>
              <a:pathLst>
                <a:path w="30481" h="7621">
                  <a:moveTo>
                    <a:pt x="0" y="0"/>
                  </a:moveTo>
                  <a:lnTo>
                    <a:pt x="11573" y="0"/>
                  </a:lnTo>
                  <a:lnTo>
                    <a:pt x="15868" y="2258"/>
                  </a:lnTo>
                  <a:lnTo>
                    <a:pt x="21479" y="6561"/>
                  </a:lnTo>
                  <a:lnTo>
                    <a:pt x="30480" y="76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7" name="SMARTInkShape-167"/>
            <p:cNvSpPr/>
            <p:nvPr/>
          </p:nvSpPr>
          <p:spPr>
            <a:xfrm>
              <a:off x="6697980" y="4877340"/>
              <a:ext cx="426581" cy="173515"/>
            </a:xfrm>
            <a:custGeom>
              <a:avLst/>
              <a:gdLst/>
              <a:ahLst/>
              <a:cxnLst/>
              <a:rect l="0" t="0" r="0" b="0"/>
              <a:pathLst>
                <a:path w="426581" h="173515">
                  <a:moveTo>
                    <a:pt x="0" y="98520"/>
                  </a:moveTo>
                  <a:lnTo>
                    <a:pt x="10606" y="98520"/>
                  </a:lnTo>
                  <a:lnTo>
                    <a:pt x="47047" y="90760"/>
                  </a:lnTo>
                  <a:lnTo>
                    <a:pt x="68126" y="84179"/>
                  </a:lnTo>
                  <a:lnTo>
                    <a:pt x="100171" y="66455"/>
                  </a:lnTo>
                  <a:lnTo>
                    <a:pt x="133384" y="40862"/>
                  </a:lnTo>
                  <a:lnTo>
                    <a:pt x="141027" y="32706"/>
                  </a:lnTo>
                  <a:lnTo>
                    <a:pt x="143113" y="27500"/>
                  </a:lnTo>
                  <a:lnTo>
                    <a:pt x="141781" y="20107"/>
                  </a:lnTo>
                  <a:lnTo>
                    <a:pt x="136271" y="8682"/>
                  </a:lnTo>
                  <a:lnTo>
                    <a:pt x="131685" y="3559"/>
                  </a:lnTo>
                  <a:lnTo>
                    <a:pt x="126824" y="1282"/>
                  </a:lnTo>
                  <a:lnTo>
                    <a:pt x="119328" y="0"/>
                  </a:lnTo>
                  <a:lnTo>
                    <a:pt x="107699" y="3665"/>
                  </a:lnTo>
                  <a:lnTo>
                    <a:pt x="84209" y="23809"/>
                  </a:lnTo>
                  <a:lnTo>
                    <a:pt x="61280" y="60359"/>
                  </a:lnTo>
                  <a:lnTo>
                    <a:pt x="56869" y="71399"/>
                  </a:lnTo>
                  <a:lnTo>
                    <a:pt x="55233" y="92742"/>
                  </a:lnTo>
                  <a:lnTo>
                    <a:pt x="59733" y="117598"/>
                  </a:lnTo>
                  <a:lnTo>
                    <a:pt x="64084" y="127602"/>
                  </a:lnTo>
                  <a:lnTo>
                    <a:pt x="85352" y="152995"/>
                  </a:lnTo>
                  <a:lnTo>
                    <a:pt x="97727" y="161604"/>
                  </a:lnTo>
                  <a:lnTo>
                    <a:pt x="116163" y="165472"/>
                  </a:lnTo>
                  <a:lnTo>
                    <a:pt x="133667" y="162572"/>
                  </a:lnTo>
                  <a:lnTo>
                    <a:pt x="154752" y="153161"/>
                  </a:lnTo>
                  <a:lnTo>
                    <a:pt x="185403" y="125281"/>
                  </a:lnTo>
                  <a:lnTo>
                    <a:pt x="215899" y="88191"/>
                  </a:lnTo>
                  <a:lnTo>
                    <a:pt x="240296" y="51872"/>
                  </a:lnTo>
                  <a:lnTo>
                    <a:pt x="266251" y="15474"/>
                  </a:lnTo>
                  <a:lnTo>
                    <a:pt x="266661" y="21329"/>
                  </a:lnTo>
                  <a:lnTo>
                    <a:pt x="265845" y="39528"/>
                  </a:lnTo>
                  <a:lnTo>
                    <a:pt x="259550" y="75626"/>
                  </a:lnTo>
                  <a:lnTo>
                    <a:pt x="256961" y="93148"/>
                  </a:lnTo>
                  <a:lnTo>
                    <a:pt x="252185" y="128449"/>
                  </a:lnTo>
                  <a:lnTo>
                    <a:pt x="251469" y="165427"/>
                  </a:lnTo>
                  <a:lnTo>
                    <a:pt x="251460" y="173514"/>
                  </a:lnTo>
                  <a:lnTo>
                    <a:pt x="253718" y="171926"/>
                  </a:lnTo>
                  <a:lnTo>
                    <a:pt x="258021" y="168053"/>
                  </a:lnTo>
                  <a:lnTo>
                    <a:pt x="264955" y="153428"/>
                  </a:lnTo>
                  <a:lnTo>
                    <a:pt x="276965" y="118179"/>
                  </a:lnTo>
                  <a:lnTo>
                    <a:pt x="289574" y="85116"/>
                  </a:lnTo>
                  <a:lnTo>
                    <a:pt x="303108" y="58122"/>
                  </a:lnTo>
                  <a:lnTo>
                    <a:pt x="329886" y="21295"/>
                  </a:lnTo>
                  <a:lnTo>
                    <a:pt x="337398" y="17631"/>
                  </a:lnTo>
                  <a:lnTo>
                    <a:pt x="372460" y="7900"/>
                  </a:lnTo>
                  <a:lnTo>
                    <a:pt x="393897" y="8170"/>
                  </a:lnTo>
                  <a:lnTo>
                    <a:pt x="403101" y="11233"/>
                  </a:lnTo>
                  <a:lnTo>
                    <a:pt x="418666" y="22532"/>
                  </a:lnTo>
                  <a:lnTo>
                    <a:pt x="423140" y="27494"/>
                  </a:lnTo>
                  <a:lnTo>
                    <a:pt x="425129" y="32522"/>
                  </a:lnTo>
                  <a:lnTo>
                    <a:pt x="426580" y="58330"/>
                  </a:lnTo>
                  <a:lnTo>
                    <a:pt x="420609" y="78289"/>
                  </a:lnTo>
                  <a:lnTo>
                    <a:pt x="403800" y="116023"/>
                  </a:lnTo>
                  <a:lnTo>
                    <a:pt x="397733" y="140642"/>
                  </a:lnTo>
                  <a:lnTo>
                    <a:pt x="396279" y="169481"/>
                  </a:lnTo>
                  <a:lnTo>
                    <a:pt x="397113" y="171227"/>
                  </a:lnTo>
                  <a:lnTo>
                    <a:pt x="398516" y="172391"/>
                  </a:lnTo>
                  <a:lnTo>
                    <a:pt x="400297" y="173167"/>
                  </a:lnTo>
                  <a:lnTo>
                    <a:pt x="401485" y="172839"/>
                  </a:lnTo>
                  <a:lnTo>
                    <a:pt x="403859" y="167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08" name="SMARTInkShape-168"/>
            <p:cNvSpPr/>
            <p:nvPr/>
          </p:nvSpPr>
          <p:spPr>
            <a:xfrm>
              <a:off x="7187400" y="4872637"/>
              <a:ext cx="371640" cy="185665"/>
            </a:xfrm>
            <a:custGeom>
              <a:avLst/>
              <a:gdLst/>
              <a:ahLst/>
              <a:cxnLst/>
              <a:rect l="0" t="0" r="0" b="0"/>
              <a:pathLst>
                <a:path w="371640" h="185665">
                  <a:moveTo>
                    <a:pt x="127800" y="19403"/>
                  </a:moveTo>
                  <a:lnTo>
                    <a:pt x="127800" y="8052"/>
                  </a:lnTo>
                  <a:lnTo>
                    <a:pt x="126106" y="6755"/>
                  </a:lnTo>
                  <a:lnTo>
                    <a:pt x="113481" y="2417"/>
                  </a:lnTo>
                  <a:lnTo>
                    <a:pt x="110634" y="459"/>
                  </a:lnTo>
                  <a:lnTo>
                    <a:pt x="107889" y="0"/>
                  </a:lnTo>
                  <a:lnTo>
                    <a:pt x="105213" y="541"/>
                  </a:lnTo>
                  <a:lnTo>
                    <a:pt x="99135" y="2553"/>
                  </a:lnTo>
                  <a:lnTo>
                    <a:pt x="81435" y="6103"/>
                  </a:lnTo>
                  <a:lnTo>
                    <a:pt x="62133" y="16873"/>
                  </a:lnTo>
                  <a:lnTo>
                    <a:pt x="27588" y="44470"/>
                  </a:lnTo>
                  <a:lnTo>
                    <a:pt x="13064" y="59944"/>
                  </a:lnTo>
                  <a:lnTo>
                    <a:pt x="1274" y="92208"/>
                  </a:lnTo>
                  <a:lnTo>
                    <a:pt x="0" y="115388"/>
                  </a:lnTo>
                  <a:lnTo>
                    <a:pt x="6726" y="134350"/>
                  </a:lnTo>
                  <a:lnTo>
                    <a:pt x="16008" y="149134"/>
                  </a:lnTo>
                  <a:lnTo>
                    <a:pt x="29484" y="161982"/>
                  </a:lnTo>
                  <a:lnTo>
                    <a:pt x="57297" y="177954"/>
                  </a:lnTo>
                  <a:lnTo>
                    <a:pt x="88474" y="185247"/>
                  </a:lnTo>
                  <a:lnTo>
                    <a:pt x="107211" y="185664"/>
                  </a:lnTo>
                  <a:lnTo>
                    <a:pt x="139294" y="176367"/>
                  </a:lnTo>
                  <a:lnTo>
                    <a:pt x="174031" y="161857"/>
                  </a:lnTo>
                  <a:lnTo>
                    <a:pt x="210996" y="133499"/>
                  </a:lnTo>
                  <a:lnTo>
                    <a:pt x="224417" y="118403"/>
                  </a:lnTo>
                  <a:lnTo>
                    <a:pt x="243629" y="91362"/>
                  </a:lnTo>
                  <a:lnTo>
                    <a:pt x="249185" y="54838"/>
                  </a:lnTo>
                  <a:lnTo>
                    <a:pt x="249482" y="48417"/>
                  </a:lnTo>
                  <a:lnTo>
                    <a:pt x="248715" y="46365"/>
                  </a:lnTo>
                  <a:lnTo>
                    <a:pt x="247357" y="44998"/>
                  </a:lnTo>
                  <a:lnTo>
                    <a:pt x="243590" y="43478"/>
                  </a:lnTo>
                  <a:lnTo>
                    <a:pt x="219666" y="42423"/>
                  </a:lnTo>
                  <a:lnTo>
                    <a:pt x="213598" y="44063"/>
                  </a:lnTo>
                  <a:lnTo>
                    <a:pt x="179935" y="67485"/>
                  </a:lnTo>
                  <a:lnTo>
                    <a:pt x="176371" y="74922"/>
                  </a:lnTo>
                  <a:lnTo>
                    <a:pt x="175420" y="79276"/>
                  </a:lnTo>
                  <a:lnTo>
                    <a:pt x="180247" y="114992"/>
                  </a:lnTo>
                  <a:lnTo>
                    <a:pt x="182239" y="119535"/>
                  </a:lnTo>
                  <a:lnTo>
                    <a:pt x="202273" y="139761"/>
                  </a:lnTo>
                  <a:lnTo>
                    <a:pt x="236057" y="162787"/>
                  </a:lnTo>
                  <a:lnTo>
                    <a:pt x="265897" y="169132"/>
                  </a:lnTo>
                  <a:lnTo>
                    <a:pt x="303768" y="171451"/>
                  </a:lnTo>
                  <a:lnTo>
                    <a:pt x="311152" y="171568"/>
                  </a:lnTo>
                  <a:lnTo>
                    <a:pt x="326130" y="167183"/>
                  </a:lnTo>
                  <a:lnTo>
                    <a:pt x="361112" y="149206"/>
                  </a:lnTo>
                  <a:lnTo>
                    <a:pt x="369560" y="142880"/>
                  </a:lnTo>
                  <a:lnTo>
                    <a:pt x="371639" y="1337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710" name="SMARTInkShape-169"/>
          <p:cNvSpPr/>
          <p:nvPr/>
        </p:nvSpPr>
        <p:spPr>
          <a:xfrm>
            <a:off x="5532656" y="5113033"/>
            <a:ext cx="1933328" cy="129528"/>
          </a:xfrm>
          <a:custGeom>
            <a:avLst/>
            <a:gdLst/>
            <a:ahLst/>
            <a:cxnLst/>
            <a:rect l="0" t="0" r="0" b="0"/>
            <a:pathLst>
              <a:path w="1933328" h="129528">
                <a:moveTo>
                  <a:pt x="189964" y="60947"/>
                </a:moveTo>
                <a:lnTo>
                  <a:pt x="182658" y="60947"/>
                </a:lnTo>
                <a:lnTo>
                  <a:pt x="219285" y="58689"/>
                </a:lnTo>
                <a:lnTo>
                  <a:pt x="250695" y="54386"/>
                </a:lnTo>
                <a:lnTo>
                  <a:pt x="281359" y="53537"/>
                </a:lnTo>
                <a:lnTo>
                  <a:pt x="311875" y="53369"/>
                </a:lnTo>
                <a:lnTo>
                  <a:pt x="334741" y="51081"/>
                </a:lnTo>
                <a:lnTo>
                  <a:pt x="366634" y="45042"/>
                </a:lnTo>
                <a:lnTo>
                  <a:pt x="394637" y="41178"/>
                </a:lnTo>
                <a:lnTo>
                  <a:pt x="429443" y="39003"/>
                </a:lnTo>
                <a:lnTo>
                  <a:pt x="461204" y="38358"/>
                </a:lnTo>
                <a:lnTo>
                  <a:pt x="492064" y="37321"/>
                </a:lnTo>
                <a:lnTo>
                  <a:pt x="523503" y="32874"/>
                </a:lnTo>
                <a:lnTo>
                  <a:pt x="559254" y="31180"/>
                </a:lnTo>
                <a:lnTo>
                  <a:pt x="595811" y="29831"/>
                </a:lnTo>
                <a:lnTo>
                  <a:pt x="629314" y="25293"/>
                </a:lnTo>
                <a:lnTo>
                  <a:pt x="665676" y="22725"/>
                </a:lnTo>
                <a:lnTo>
                  <a:pt x="703261" y="17825"/>
                </a:lnTo>
                <a:lnTo>
                  <a:pt x="740362" y="15997"/>
                </a:lnTo>
                <a:lnTo>
                  <a:pt x="774026" y="14608"/>
                </a:lnTo>
                <a:lnTo>
                  <a:pt x="811282" y="10058"/>
                </a:lnTo>
                <a:lnTo>
                  <a:pt x="839485" y="8696"/>
                </a:lnTo>
                <a:lnTo>
                  <a:pt x="866696" y="8091"/>
                </a:lnTo>
                <a:lnTo>
                  <a:pt x="893747" y="6975"/>
                </a:lnTo>
                <a:lnTo>
                  <a:pt x="922703" y="3658"/>
                </a:lnTo>
                <a:lnTo>
                  <a:pt x="950248" y="1618"/>
                </a:lnTo>
                <a:lnTo>
                  <a:pt x="977447" y="712"/>
                </a:lnTo>
                <a:lnTo>
                  <a:pt x="1006470" y="309"/>
                </a:lnTo>
                <a:lnTo>
                  <a:pt x="1034044" y="130"/>
                </a:lnTo>
                <a:lnTo>
                  <a:pt x="1062104" y="51"/>
                </a:lnTo>
                <a:lnTo>
                  <a:pt x="1094331" y="15"/>
                </a:lnTo>
                <a:lnTo>
                  <a:pt x="1126152" y="0"/>
                </a:lnTo>
                <a:lnTo>
                  <a:pt x="1156381" y="839"/>
                </a:lnTo>
                <a:lnTo>
                  <a:pt x="1183927" y="4035"/>
                </a:lnTo>
                <a:lnTo>
                  <a:pt x="1212538" y="6020"/>
                </a:lnTo>
                <a:lnTo>
                  <a:pt x="1242188" y="6902"/>
                </a:lnTo>
                <a:lnTo>
                  <a:pt x="1272299" y="7293"/>
                </a:lnTo>
                <a:lnTo>
                  <a:pt x="1300357" y="9725"/>
                </a:lnTo>
                <a:lnTo>
                  <a:pt x="1327786" y="12782"/>
                </a:lnTo>
                <a:lnTo>
                  <a:pt x="1356909" y="14140"/>
                </a:lnTo>
                <a:lnTo>
                  <a:pt x="1393775" y="14905"/>
                </a:lnTo>
                <a:lnTo>
                  <a:pt x="1430192" y="15132"/>
                </a:lnTo>
                <a:lnTo>
                  <a:pt x="1467794" y="15199"/>
                </a:lnTo>
                <a:lnTo>
                  <a:pt x="1505746" y="15218"/>
                </a:lnTo>
                <a:lnTo>
                  <a:pt x="1543802" y="19269"/>
                </a:lnTo>
                <a:lnTo>
                  <a:pt x="1581890" y="21787"/>
                </a:lnTo>
                <a:lnTo>
                  <a:pt x="1615940" y="22533"/>
                </a:lnTo>
                <a:lnTo>
                  <a:pt x="1651523" y="22754"/>
                </a:lnTo>
                <a:lnTo>
                  <a:pt x="1684833" y="22819"/>
                </a:lnTo>
                <a:lnTo>
                  <a:pt x="1721192" y="22841"/>
                </a:lnTo>
                <a:lnTo>
                  <a:pt x="1757851" y="22846"/>
                </a:lnTo>
                <a:lnTo>
                  <a:pt x="1792305" y="22847"/>
                </a:lnTo>
                <a:lnTo>
                  <a:pt x="1825582" y="22847"/>
                </a:lnTo>
                <a:lnTo>
                  <a:pt x="1861307" y="22847"/>
                </a:lnTo>
                <a:lnTo>
                  <a:pt x="1889108" y="22847"/>
                </a:lnTo>
                <a:lnTo>
                  <a:pt x="1852258" y="22847"/>
                </a:lnTo>
                <a:lnTo>
                  <a:pt x="1819622" y="22847"/>
                </a:lnTo>
                <a:lnTo>
                  <a:pt x="1782409" y="22847"/>
                </a:lnTo>
                <a:lnTo>
                  <a:pt x="1747992" y="22847"/>
                </a:lnTo>
                <a:lnTo>
                  <a:pt x="1713818" y="22847"/>
                </a:lnTo>
                <a:lnTo>
                  <a:pt x="1684381" y="22847"/>
                </a:lnTo>
                <a:lnTo>
                  <a:pt x="1650071" y="22847"/>
                </a:lnTo>
                <a:lnTo>
                  <a:pt x="1618080" y="22847"/>
                </a:lnTo>
                <a:lnTo>
                  <a:pt x="1586306" y="22847"/>
                </a:lnTo>
                <a:lnTo>
                  <a:pt x="1551303" y="22847"/>
                </a:lnTo>
                <a:lnTo>
                  <a:pt x="1518260" y="22847"/>
                </a:lnTo>
                <a:lnTo>
                  <a:pt x="1482034" y="22847"/>
                </a:lnTo>
                <a:lnTo>
                  <a:pt x="1457073" y="22847"/>
                </a:lnTo>
                <a:lnTo>
                  <a:pt x="1429611" y="22847"/>
                </a:lnTo>
                <a:lnTo>
                  <a:pt x="1401318" y="22847"/>
                </a:lnTo>
                <a:lnTo>
                  <a:pt x="1374632" y="22847"/>
                </a:lnTo>
                <a:lnTo>
                  <a:pt x="1348661" y="22847"/>
                </a:lnTo>
                <a:lnTo>
                  <a:pt x="1322160" y="22847"/>
                </a:lnTo>
                <a:lnTo>
                  <a:pt x="1293449" y="22847"/>
                </a:lnTo>
                <a:lnTo>
                  <a:pt x="1266013" y="22847"/>
                </a:lnTo>
                <a:lnTo>
                  <a:pt x="1239708" y="23694"/>
                </a:lnTo>
                <a:lnTo>
                  <a:pt x="1213906" y="26892"/>
                </a:lnTo>
                <a:lnTo>
                  <a:pt x="1186069" y="28878"/>
                </a:lnTo>
                <a:lnTo>
                  <a:pt x="1156764" y="29761"/>
                </a:lnTo>
                <a:lnTo>
                  <a:pt x="1126806" y="30153"/>
                </a:lnTo>
                <a:lnTo>
                  <a:pt x="1096559" y="32585"/>
                </a:lnTo>
                <a:lnTo>
                  <a:pt x="1066182" y="35642"/>
                </a:lnTo>
                <a:lnTo>
                  <a:pt x="1035747" y="37000"/>
                </a:lnTo>
                <a:lnTo>
                  <a:pt x="1007546" y="37605"/>
                </a:lnTo>
                <a:lnTo>
                  <a:pt x="980053" y="38719"/>
                </a:lnTo>
                <a:lnTo>
                  <a:pt x="950902" y="42037"/>
                </a:lnTo>
                <a:lnTo>
                  <a:pt x="923270" y="44075"/>
                </a:lnTo>
                <a:lnTo>
                  <a:pt x="896031" y="45829"/>
                </a:lnTo>
                <a:lnTo>
                  <a:pt x="866991" y="49430"/>
                </a:lnTo>
                <a:lnTo>
                  <a:pt x="837152" y="51595"/>
                </a:lnTo>
                <a:lnTo>
                  <a:pt x="807803" y="53404"/>
                </a:lnTo>
                <a:lnTo>
                  <a:pt x="780648" y="57030"/>
                </a:lnTo>
                <a:lnTo>
                  <a:pt x="749952" y="59206"/>
                </a:lnTo>
                <a:lnTo>
                  <a:pt x="717401" y="61020"/>
                </a:lnTo>
                <a:lnTo>
                  <a:pt x="686000" y="64649"/>
                </a:lnTo>
                <a:lnTo>
                  <a:pt x="657369" y="66825"/>
                </a:lnTo>
                <a:lnTo>
                  <a:pt x="628839" y="67793"/>
                </a:lnTo>
                <a:lnTo>
                  <a:pt x="596404" y="68223"/>
                </a:lnTo>
                <a:lnTo>
                  <a:pt x="564491" y="70672"/>
                </a:lnTo>
                <a:lnTo>
                  <a:pt x="533374" y="73736"/>
                </a:lnTo>
                <a:lnTo>
                  <a:pt x="502610" y="75098"/>
                </a:lnTo>
                <a:lnTo>
                  <a:pt x="472005" y="75703"/>
                </a:lnTo>
                <a:lnTo>
                  <a:pt x="441469" y="76818"/>
                </a:lnTo>
                <a:lnTo>
                  <a:pt x="410964" y="80137"/>
                </a:lnTo>
                <a:lnTo>
                  <a:pt x="382731" y="82175"/>
                </a:lnTo>
                <a:lnTo>
                  <a:pt x="354378" y="83082"/>
                </a:lnTo>
                <a:lnTo>
                  <a:pt x="322022" y="83485"/>
                </a:lnTo>
                <a:lnTo>
                  <a:pt x="290143" y="85922"/>
                </a:lnTo>
                <a:lnTo>
                  <a:pt x="259888" y="88980"/>
                </a:lnTo>
                <a:lnTo>
                  <a:pt x="232330" y="90339"/>
                </a:lnTo>
                <a:lnTo>
                  <a:pt x="203713" y="90944"/>
                </a:lnTo>
                <a:lnTo>
                  <a:pt x="174908" y="92059"/>
                </a:lnTo>
                <a:lnTo>
                  <a:pt x="147995" y="95377"/>
                </a:lnTo>
                <a:lnTo>
                  <a:pt x="121922" y="97416"/>
                </a:lnTo>
                <a:lnTo>
                  <a:pt x="94530" y="98322"/>
                </a:lnTo>
                <a:lnTo>
                  <a:pt x="62600" y="98725"/>
                </a:lnTo>
                <a:lnTo>
                  <a:pt x="25075" y="99830"/>
                </a:lnTo>
                <a:lnTo>
                  <a:pt x="0" y="106573"/>
                </a:lnTo>
                <a:lnTo>
                  <a:pt x="26812" y="105819"/>
                </a:lnTo>
                <a:lnTo>
                  <a:pt x="60464" y="100636"/>
                </a:lnTo>
                <a:lnTo>
                  <a:pt x="96278" y="99517"/>
                </a:lnTo>
                <a:lnTo>
                  <a:pt x="128339" y="96929"/>
                </a:lnTo>
                <a:lnTo>
                  <a:pt x="161544" y="90799"/>
                </a:lnTo>
                <a:lnTo>
                  <a:pt x="198195" y="85879"/>
                </a:lnTo>
                <a:lnTo>
                  <a:pt x="235865" y="82163"/>
                </a:lnTo>
                <a:lnTo>
                  <a:pt x="262858" y="77997"/>
                </a:lnTo>
                <a:lnTo>
                  <a:pt x="294610" y="73323"/>
                </a:lnTo>
                <a:lnTo>
                  <a:pt x="328478" y="70680"/>
                </a:lnTo>
                <a:lnTo>
                  <a:pt x="363286" y="68659"/>
                </a:lnTo>
                <a:lnTo>
                  <a:pt x="398511" y="64939"/>
                </a:lnTo>
                <a:lnTo>
                  <a:pt x="436181" y="62722"/>
                </a:lnTo>
                <a:lnTo>
                  <a:pt x="455709" y="62130"/>
                </a:lnTo>
                <a:lnTo>
                  <a:pt x="493210" y="59215"/>
                </a:lnTo>
                <a:lnTo>
                  <a:pt x="530480" y="55944"/>
                </a:lnTo>
                <a:lnTo>
                  <a:pt x="549902" y="55071"/>
                </a:lnTo>
                <a:lnTo>
                  <a:pt x="569622" y="54490"/>
                </a:lnTo>
                <a:lnTo>
                  <a:pt x="589543" y="54102"/>
                </a:lnTo>
                <a:lnTo>
                  <a:pt x="609596" y="53843"/>
                </a:lnTo>
                <a:lnTo>
                  <a:pt x="629739" y="53671"/>
                </a:lnTo>
                <a:lnTo>
                  <a:pt x="649094" y="53557"/>
                </a:lnTo>
                <a:lnTo>
                  <a:pt x="686404" y="53429"/>
                </a:lnTo>
                <a:lnTo>
                  <a:pt x="705497" y="53395"/>
                </a:lnTo>
                <a:lnTo>
                  <a:pt x="724999" y="53373"/>
                </a:lnTo>
                <a:lnTo>
                  <a:pt x="744774" y="53357"/>
                </a:lnTo>
                <a:lnTo>
                  <a:pt x="764731" y="52501"/>
                </a:lnTo>
                <a:lnTo>
                  <a:pt x="784808" y="51083"/>
                </a:lnTo>
                <a:lnTo>
                  <a:pt x="804967" y="49291"/>
                </a:lnTo>
                <a:lnTo>
                  <a:pt x="824333" y="48096"/>
                </a:lnTo>
                <a:lnTo>
                  <a:pt x="861654" y="46769"/>
                </a:lnTo>
                <a:lnTo>
                  <a:pt x="880751" y="46415"/>
                </a:lnTo>
                <a:lnTo>
                  <a:pt x="900255" y="46179"/>
                </a:lnTo>
                <a:lnTo>
                  <a:pt x="920032" y="46022"/>
                </a:lnTo>
                <a:lnTo>
                  <a:pt x="939989" y="45916"/>
                </a:lnTo>
                <a:lnTo>
                  <a:pt x="960067" y="45847"/>
                </a:lnTo>
                <a:lnTo>
                  <a:pt x="980226" y="45800"/>
                </a:lnTo>
                <a:lnTo>
                  <a:pt x="999593" y="45769"/>
                </a:lnTo>
                <a:lnTo>
                  <a:pt x="1036914" y="45735"/>
                </a:lnTo>
                <a:lnTo>
                  <a:pt x="1056857" y="45725"/>
                </a:lnTo>
                <a:lnTo>
                  <a:pt x="1077773" y="45720"/>
                </a:lnTo>
                <a:lnTo>
                  <a:pt x="1099337" y="45716"/>
                </a:lnTo>
                <a:lnTo>
                  <a:pt x="1119639" y="45713"/>
                </a:lnTo>
                <a:lnTo>
                  <a:pt x="1139101" y="45711"/>
                </a:lnTo>
                <a:lnTo>
                  <a:pt x="1158002" y="45709"/>
                </a:lnTo>
                <a:lnTo>
                  <a:pt x="1177376" y="45709"/>
                </a:lnTo>
                <a:lnTo>
                  <a:pt x="1197065" y="45709"/>
                </a:lnTo>
                <a:lnTo>
                  <a:pt x="1216965" y="45708"/>
                </a:lnTo>
                <a:lnTo>
                  <a:pt x="1237004" y="45707"/>
                </a:lnTo>
                <a:lnTo>
                  <a:pt x="1257137" y="45707"/>
                </a:lnTo>
                <a:lnTo>
                  <a:pt x="1277333" y="45707"/>
                </a:lnTo>
                <a:lnTo>
                  <a:pt x="1296724" y="45707"/>
                </a:lnTo>
                <a:lnTo>
                  <a:pt x="1334072" y="45707"/>
                </a:lnTo>
                <a:lnTo>
                  <a:pt x="1370428" y="45707"/>
                </a:lnTo>
                <a:lnTo>
                  <a:pt x="1405494" y="44860"/>
                </a:lnTo>
                <a:lnTo>
                  <a:pt x="1438013" y="41662"/>
                </a:lnTo>
                <a:lnTo>
                  <a:pt x="1471658" y="39676"/>
                </a:lnTo>
                <a:lnTo>
                  <a:pt x="1505518" y="37946"/>
                </a:lnTo>
                <a:lnTo>
                  <a:pt x="1537502" y="34356"/>
                </a:lnTo>
                <a:lnTo>
                  <a:pt x="1566392" y="32195"/>
                </a:lnTo>
                <a:lnTo>
                  <a:pt x="1594190" y="31235"/>
                </a:lnTo>
                <a:lnTo>
                  <a:pt x="1623478" y="30808"/>
                </a:lnTo>
                <a:lnTo>
                  <a:pt x="1653428" y="30619"/>
                </a:lnTo>
                <a:lnTo>
                  <a:pt x="1682826" y="30534"/>
                </a:lnTo>
                <a:lnTo>
                  <a:pt x="1710003" y="30497"/>
                </a:lnTo>
                <a:lnTo>
                  <a:pt x="1745057" y="30476"/>
                </a:lnTo>
                <a:lnTo>
                  <a:pt x="1780938" y="26424"/>
                </a:lnTo>
                <a:lnTo>
                  <a:pt x="1810335" y="24437"/>
                </a:lnTo>
                <a:lnTo>
                  <a:pt x="1839769" y="22707"/>
                </a:lnTo>
                <a:lnTo>
                  <a:pt x="1877103" y="16955"/>
                </a:lnTo>
                <a:lnTo>
                  <a:pt x="1914308" y="15295"/>
                </a:lnTo>
                <a:lnTo>
                  <a:pt x="1933327" y="15230"/>
                </a:lnTo>
                <a:lnTo>
                  <a:pt x="1895429" y="17485"/>
                </a:lnTo>
                <a:lnTo>
                  <a:pt x="1858558" y="22988"/>
                </a:lnTo>
                <a:lnTo>
                  <a:pt x="1825970" y="28739"/>
                </a:lnTo>
                <a:lnTo>
                  <a:pt x="1797104" y="29955"/>
                </a:lnTo>
                <a:lnTo>
                  <a:pt x="1761055" y="34411"/>
                </a:lnTo>
                <a:lnTo>
                  <a:pt x="1729140" y="41043"/>
                </a:lnTo>
                <a:lnTo>
                  <a:pt x="1692872" y="44325"/>
                </a:lnTo>
                <a:lnTo>
                  <a:pt x="1665643" y="47351"/>
                </a:lnTo>
                <a:lnTo>
                  <a:pt x="1637455" y="50671"/>
                </a:lnTo>
                <a:lnTo>
                  <a:pt x="1610816" y="52146"/>
                </a:lnTo>
                <a:lnTo>
                  <a:pt x="1582607" y="52802"/>
                </a:lnTo>
                <a:lnTo>
                  <a:pt x="1553983" y="53094"/>
                </a:lnTo>
                <a:lnTo>
                  <a:pt x="1527150" y="53223"/>
                </a:lnTo>
                <a:lnTo>
                  <a:pt x="1498856" y="53281"/>
                </a:lnTo>
                <a:lnTo>
                  <a:pt x="1468500" y="53307"/>
                </a:lnTo>
                <a:lnTo>
                  <a:pt x="1435254" y="53318"/>
                </a:lnTo>
                <a:lnTo>
                  <a:pt x="1400722" y="53323"/>
                </a:lnTo>
                <a:lnTo>
                  <a:pt x="1366466" y="53325"/>
                </a:lnTo>
                <a:lnTo>
                  <a:pt x="1334307" y="53326"/>
                </a:lnTo>
                <a:lnTo>
                  <a:pt x="1303081" y="53327"/>
                </a:lnTo>
                <a:lnTo>
                  <a:pt x="1271423" y="53327"/>
                </a:lnTo>
                <a:lnTo>
                  <a:pt x="1237597" y="53327"/>
                </a:lnTo>
                <a:lnTo>
                  <a:pt x="1202808" y="53327"/>
                </a:lnTo>
                <a:lnTo>
                  <a:pt x="1168437" y="54174"/>
                </a:lnTo>
                <a:lnTo>
                  <a:pt x="1136228" y="57372"/>
                </a:lnTo>
                <a:lnTo>
                  <a:pt x="1102721" y="59358"/>
                </a:lnTo>
                <a:lnTo>
                  <a:pt x="1068921" y="60241"/>
                </a:lnTo>
                <a:lnTo>
                  <a:pt x="1036965" y="60633"/>
                </a:lnTo>
                <a:lnTo>
                  <a:pt x="1003571" y="60808"/>
                </a:lnTo>
                <a:lnTo>
                  <a:pt x="969820" y="61732"/>
                </a:lnTo>
                <a:lnTo>
                  <a:pt x="937887" y="64964"/>
                </a:lnTo>
                <a:lnTo>
                  <a:pt x="906761" y="66966"/>
                </a:lnTo>
                <a:lnTo>
                  <a:pt x="875147" y="67855"/>
                </a:lnTo>
                <a:lnTo>
                  <a:pt x="841341" y="68251"/>
                </a:lnTo>
                <a:lnTo>
                  <a:pt x="808818" y="68426"/>
                </a:lnTo>
                <a:lnTo>
                  <a:pt x="778277" y="69351"/>
                </a:lnTo>
                <a:lnTo>
                  <a:pt x="750592" y="72585"/>
                </a:lnTo>
                <a:lnTo>
                  <a:pt x="721919" y="76843"/>
                </a:lnTo>
                <a:lnTo>
                  <a:pt x="693088" y="80712"/>
                </a:lnTo>
                <a:lnTo>
                  <a:pt x="666163" y="82431"/>
                </a:lnTo>
                <a:lnTo>
                  <a:pt x="640086" y="85454"/>
                </a:lnTo>
                <a:lnTo>
                  <a:pt x="613538" y="88772"/>
                </a:lnTo>
                <a:lnTo>
                  <a:pt x="584806" y="90247"/>
                </a:lnTo>
                <a:lnTo>
                  <a:pt x="557360" y="93160"/>
                </a:lnTo>
                <a:lnTo>
                  <a:pt x="531051" y="96431"/>
                </a:lnTo>
                <a:lnTo>
                  <a:pt x="505248" y="97885"/>
                </a:lnTo>
                <a:lnTo>
                  <a:pt x="479668" y="98530"/>
                </a:lnTo>
                <a:lnTo>
                  <a:pt x="443724" y="101152"/>
                </a:lnTo>
                <a:lnTo>
                  <a:pt x="409368" y="105033"/>
                </a:lnTo>
                <a:lnTo>
                  <a:pt x="374635" y="106183"/>
                </a:lnTo>
                <a:lnTo>
                  <a:pt x="342895" y="108782"/>
                </a:lnTo>
                <a:lnTo>
                  <a:pt x="312042" y="112656"/>
                </a:lnTo>
                <a:lnTo>
                  <a:pt x="275320" y="118010"/>
                </a:lnTo>
                <a:lnTo>
                  <a:pt x="243608" y="121137"/>
                </a:lnTo>
                <a:lnTo>
                  <a:pt x="208368" y="124013"/>
                </a:lnTo>
                <a:lnTo>
                  <a:pt x="177919" y="127893"/>
                </a:lnTo>
                <a:lnTo>
                  <a:pt x="143129" y="129312"/>
                </a:lnTo>
                <a:lnTo>
                  <a:pt x="106366" y="129523"/>
                </a:lnTo>
                <a:lnTo>
                  <a:pt x="91353" y="129527"/>
                </a:lnTo>
                <a:lnTo>
                  <a:pt x="125306" y="129527"/>
                </a:lnTo>
                <a:lnTo>
                  <a:pt x="160000" y="129527"/>
                </a:lnTo>
                <a:lnTo>
                  <a:pt x="196149" y="124290"/>
                </a:lnTo>
                <a:lnTo>
                  <a:pt x="226698" y="122613"/>
                </a:lnTo>
                <a:lnTo>
                  <a:pt x="262184" y="122116"/>
                </a:lnTo>
                <a:lnTo>
                  <a:pt x="286973" y="122000"/>
                </a:lnTo>
                <a:lnTo>
                  <a:pt x="314359" y="119691"/>
                </a:lnTo>
                <a:lnTo>
                  <a:pt x="342617" y="116688"/>
                </a:lnTo>
                <a:lnTo>
                  <a:pt x="369288" y="115354"/>
                </a:lnTo>
                <a:lnTo>
                  <a:pt x="395253" y="114762"/>
                </a:lnTo>
                <a:lnTo>
                  <a:pt x="421750" y="113651"/>
                </a:lnTo>
                <a:lnTo>
                  <a:pt x="450460" y="110335"/>
                </a:lnTo>
                <a:lnTo>
                  <a:pt x="480153" y="108298"/>
                </a:lnTo>
                <a:lnTo>
                  <a:pt x="510284" y="106545"/>
                </a:lnTo>
                <a:lnTo>
                  <a:pt x="540608" y="102944"/>
                </a:lnTo>
                <a:lnTo>
                  <a:pt x="571019" y="100779"/>
                </a:lnTo>
                <a:lnTo>
                  <a:pt x="602315" y="98970"/>
                </a:lnTo>
                <a:lnTo>
                  <a:pt x="635980" y="95344"/>
                </a:lnTo>
                <a:lnTo>
                  <a:pt x="666182" y="90911"/>
                </a:lnTo>
                <a:lnTo>
                  <a:pt x="695410" y="86964"/>
                </a:lnTo>
                <a:lnTo>
                  <a:pt x="728156" y="85210"/>
                </a:lnTo>
                <a:lnTo>
                  <a:pt x="760207" y="82172"/>
                </a:lnTo>
                <a:lnTo>
                  <a:pt x="791385" y="78001"/>
                </a:lnTo>
                <a:lnTo>
                  <a:pt x="822176" y="73324"/>
                </a:lnTo>
                <a:lnTo>
                  <a:pt x="852794" y="68424"/>
                </a:lnTo>
                <a:lnTo>
                  <a:pt x="884181" y="63423"/>
                </a:lnTo>
                <a:lnTo>
                  <a:pt x="917887" y="58378"/>
                </a:lnTo>
                <a:lnTo>
                  <a:pt x="950365" y="53314"/>
                </a:lnTo>
                <a:lnTo>
                  <a:pt x="982580" y="48241"/>
                </a:lnTo>
                <a:lnTo>
                  <a:pt x="1016654" y="43165"/>
                </a:lnTo>
                <a:lnTo>
                  <a:pt x="1051553" y="38086"/>
                </a:lnTo>
                <a:lnTo>
                  <a:pt x="1086819" y="33853"/>
                </a:lnTo>
                <a:lnTo>
                  <a:pt x="1122248" y="31972"/>
                </a:lnTo>
                <a:lnTo>
                  <a:pt x="1157750" y="31136"/>
                </a:lnTo>
                <a:lnTo>
                  <a:pt x="1192438" y="29917"/>
                </a:lnTo>
                <a:lnTo>
                  <a:pt x="1224788" y="26554"/>
                </a:lnTo>
                <a:lnTo>
                  <a:pt x="1256099" y="24494"/>
                </a:lnTo>
                <a:lnTo>
                  <a:pt x="1286101" y="23579"/>
                </a:lnTo>
                <a:lnTo>
                  <a:pt x="1313548" y="23173"/>
                </a:lnTo>
                <a:lnTo>
                  <a:pt x="1342114" y="22992"/>
                </a:lnTo>
                <a:lnTo>
                  <a:pt x="1370051" y="22911"/>
                </a:lnTo>
                <a:lnTo>
                  <a:pt x="1404819" y="22019"/>
                </a:lnTo>
                <a:lnTo>
                  <a:pt x="1438262" y="17616"/>
                </a:lnTo>
                <a:lnTo>
                  <a:pt x="1465277" y="16289"/>
                </a:lnTo>
                <a:lnTo>
                  <a:pt x="1496909" y="15542"/>
                </a:lnTo>
                <a:lnTo>
                  <a:pt x="1509687" y="13109"/>
                </a:lnTo>
                <a:lnTo>
                  <a:pt x="1523897" y="9237"/>
                </a:lnTo>
                <a:lnTo>
                  <a:pt x="1546155" y="7616"/>
                </a:lnTo>
                <a:lnTo>
                  <a:pt x="1508509" y="8454"/>
                </a:lnTo>
                <a:lnTo>
                  <a:pt x="1477801" y="13639"/>
                </a:lnTo>
                <a:lnTo>
                  <a:pt x="1443230" y="14913"/>
                </a:lnTo>
                <a:lnTo>
                  <a:pt x="1413801" y="15134"/>
                </a:lnTo>
                <a:lnTo>
                  <a:pt x="1383633" y="15199"/>
                </a:lnTo>
                <a:lnTo>
                  <a:pt x="1353245" y="15218"/>
                </a:lnTo>
                <a:lnTo>
                  <a:pt x="1318748" y="15225"/>
                </a:lnTo>
                <a:lnTo>
                  <a:pt x="1285760" y="15226"/>
                </a:lnTo>
                <a:lnTo>
                  <a:pt x="1250491" y="15227"/>
                </a:lnTo>
                <a:lnTo>
                  <a:pt x="1217276" y="15227"/>
                </a:lnTo>
                <a:lnTo>
                  <a:pt x="1181940" y="15227"/>
                </a:lnTo>
                <a:lnTo>
                  <a:pt x="1144659" y="15227"/>
                </a:lnTo>
                <a:lnTo>
                  <a:pt x="1117192" y="17485"/>
                </a:lnTo>
                <a:lnTo>
                  <a:pt x="1088900" y="20464"/>
                </a:lnTo>
                <a:lnTo>
                  <a:pt x="1062213" y="21788"/>
                </a:lnTo>
                <a:lnTo>
                  <a:pt x="1036241" y="22376"/>
                </a:lnTo>
                <a:lnTo>
                  <a:pt x="1010587" y="22638"/>
                </a:lnTo>
                <a:lnTo>
                  <a:pt x="985075" y="22754"/>
                </a:lnTo>
                <a:lnTo>
                  <a:pt x="959624" y="25063"/>
                </a:lnTo>
                <a:lnTo>
                  <a:pt x="934202" y="28066"/>
                </a:lnTo>
                <a:lnTo>
                  <a:pt x="908792" y="29400"/>
                </a:lnTo>
                <a:lnTo>
                  <a:pt x="883388" y="32251"/>
                </a:lnTo>
                <a:lnTo>
                  <a:pt x="857986" y="35493"/>
                </a:lnTo>
                <a:lnTo>
                  <a:pt x="832585" y="36934"/>
                </a:lnTo>
                <a:lnTo>
                  <a:pt x="804927" y="39833"/>
                </a:lnTo>
                <a:lnTo>
                  <a:pt x="777395" y="43943"/>
                </a:lnTo>
                <a:lnTo>
                  <a:pt x="742007" y="50170"/>
                </a:lnTo>
                <a:lnTo>
                  <a:pt x="705087" y="53238"/>
                </a:lnTo>
                <a:lnTo>
                  <a:pt x="668183" y="59133"/>
                </a:lnTo>
                <a:lnTo>
                  <a:pt x="634578" y="65396"/>
                </a:lnTo>
                <a:lnTo>
                  <a:pt x="598185" y="68474"/>
                </a:lnTo>
                <a:lnTo>
                  <a:pt x="560591" y="74372"/>
                </a:lnTo>
                <a:lnTo>
                  <a:pt x="523488" y="80635"/>
                </a:lnTo>
                <a:lnTo>
                  <a:pt x="489822" y="83714"/>
                </a:lnTo>
                <a:lnTo>
                  <a:pt x="454259" y="89612"/>
                </a:lnTo>
                <a:lnTo>
                  <a:pt x="421897" y="95875"/>
                </a:lnTo>
                <a:lnTo>
                  <a:pt x="391706" y="98107"/>
                </a:lnTo>
                <a:lnTo>
                  <a:pt x="356061" y="101119"/>
                </a:lnTo>
                <a:lnTo>
                  <a:pt x="326667" y="105024"/>
                </a:lnTo>
                <a:lnTo>
                  <a:pt x="296508" y="108438"/>
                </a:lnTo>
                <a:lnTo>
                  <a:pt x="260022" y="113132"/>
                </a:lnTo>
                <a:lnTo>
                  <a:pt x="228356" y="114059"/>
                </a:lnTo>
                <a:lnTo>
                  <a:pt x="197642" y="116500"/>
                </a:lnTo>
                <a:lnTo>
                  <a:pt x="160158" y="121432"/>
                </a:lnTo>
                <a:lnTo>
                  <a:pt x="122070" y="121895"/>
                </a:lnTo>
                <a:lnTo>
                  <a:pt x="113764" y="121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773821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 y="484632"/>
            <a:ext cx="11630025" cy="1609344"/>
          </a:xfrm>
        </p:spPr>
        <p:txBody>
          <a:bodyPr>
            <a:normAutofit/>
          </a:bodyPr>
          <a:lstStyle/>
          <a:p>
            <a:r>
              <a:rPr lang="en-US" dirty="0"/>
              <a:t>analyze </a:t>
            </a:r>
            <a:r>
              <a:rPr lang="en-US" dirty="0" smtClean="0"/>
              <a:t>and evaluate </a:t>
            </a:r>
            <a:r>
              <a:rPr lang="en-US" dirty="0"/>
              <a:t>the qualifications of candidates for public office</a:t>
            </a:r>
          </a:p>
        </p:txBody>
      </p:sp>
      <p:pic>
        <p:nvPicPr>
          <p:cNvPr id="4" name="Content Placeholder 3"/>
          <p:cNvPicPr>
            <a:picLocks noGrp="1" noChangeAspect="1"/>
          </p:cNvPicPr>
          <p:nvPr>
            <p:ph idx="1"/>
          </p:nvPr>
        </p:nvPicPr>
        <p:blipFill>
          <a:blip r:embed="rId2"/>
          <a:stretch>
            <a:fillRect/>
          </a:stretch>
        </p:blipFill>
        <p:spPr>
          <a:xfrm>
            <a:off x="907720" y="2119758"/>
            <a:ext cx="5419928" cy="4051300"/>
          </a:xfrm>
          <a:prstGeom prst="rect">
            <a:avLst/>
          </a:prstGeom>
        </p:spPr>
      </p:pic>
      <p:sp>
        <p:nvSpPr>
          <p:cNvPr id="5" name="Rectangle 4"/>
          <p:cNvSpPr/>
          <p:nvPr/>
        </p:nvSpPr>
        <p:spPr>
          <a:xfrm>
            <a:off x="6815138" y="2119758"/>
            <a:ext cx="4400550" cy="4247317"/>
          </a:xfrm>
          <a:prstGeom prst="rect">
            <a:avLst/>
          </a:prstGeom>
          <a:ln w="76200">
            <a:solidFill>
              <a:schemeClr val="accent1"/>
            </a:solidFill>
          </a:ln>
        </p:spPr>
        <p:txBody>
          <a:bodyPr wrap="square">
            <a:spAutoFit/>
          </a:bodyPr>
          <a:lstStyle/>
          <a:p>
            <a:pPr marL="457200" indent="-457200">
              <a:buFont typeface="Arial" panose="020B0604020202020204" pitchFamily="34" charset="0"/>
              <a:buChar char="•"/>
            </a:pPr>
            <a:r>
              <a:rPr lang="en-US" sz="2800" dirty="0" smtClean="0"/>
              <a:t>Everyone needs a copy of this graphic organizer. </a:t>
            </a:r>
          </a:p>
          <a:p>
            <a:pPr marL="457200" indent="-457200">
              <a:buFont typeface="Arial" panose="020B0604020202020204" pitchFamily="34" charset="0"/>
              <a:buChar char="•"/>
            </a:pPr>
            <a:r>
              <a:rPr lang="en-US" sz="2800" dirty="0" smtClean="0"/>
              <a:t>Add our class-generated </a:t>
            </a:r>
            <a:r>
              <a:rPr lang="en-US" sz="2800" dirty="0"/>
              <a:t>list </a:t>
            </a:r>
            <a:r>
              <a:rPr lang="en-US" sz="2800" dirty="0" smtClean="0"/>
              <a:t>of additional qualifications in </a:t>
            </a:r>
            <a:r>
              <a:rPr lang="en-US" sz="2800" dirty="0"/>
              <a:t>the center box of the graphic </a:t>
            </a:r>
            <a:r>
              <a:rPr lang="en-US" sz="2800" dirty="0" smtClean="0"/>
              <a:t>organizer. </a:t>
            </a:r>
          </a:p>
          <a:p>
            <a:endParaRPr lang="en-US" dirty="0"/>
          </a:p>
        </p:txBody>
      </p:sp>
      <p:sp>
        <p:nvSpPr>
          <p:cNvPr id="6" name="Left Arrow 5"/>
          <p:cNvSpPr/>
          <p:nvPr/>
        </p:nvSpPr>
        <p:spPr>
          <a:xfrm rot="20532578">
            <a:off x="3488811" y="3693294"/>
            <a:ext cx="2766853" cy="904230"/>
          </a:xfrm>
          <a:prstGeom prst="leftArrow">
            <a:avLst>
              <a:gd name="adj1" fmla="val 50000"/>
              <a:gd name="adj2" fmla="val 972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165312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6770" y="542925"/>
            <a:ext cx="7826557" cy="5488051"/>
          </a:xfrm>
          <a:prstGeom prst="rect">
            <a:avLst/>
          </a:prstGeom>
        </p:spPr>
      </p:pic>
      <p:sp>
        <p:nvSpPr>
          <p:cNvPr id="5" name="TextBox 4"/>
          <p:cNvSpPr txBox="1"/>
          <p:nvPr/>
        </p:nvSpPr>
        <p:spPr>
          <a:xfrm>
            <a:off x="534425" y="1228725"/>
            <a:ext cx="2300287" cy="461665"/>
          </a:xfrm>
          <a:prstGeom prst="rect">
            <a:avLst/>
          </a:prstGeom>
          <a:noFill/>
        </p:spPr>
        <p:txBody>
          <a:bodyPr wrap="square" rtlCol="0">
            <a:spAutoFit/>
          </a:bodyPr>
          <a:lstStyle/>
          <a:p>
            <a:r>
              <a:rPr lang="en-US" sz="2400" b="1" dirty="0" smtClean="0">
                <a:solidFill>
                  <a:srgbClr val="FF0000"/>
                </a:solidFill>
              </a:rPr>
              <a:t>Experience</a:t>
            </a:r>
            <a:endParaRPr lang="en-US" sz="2400" b="1" dirty="0">
              <a:solidFill>
                <a:srgbClr val="FF0000"/>
              </a:solidFill>
            </a:endParaRPr>
          </a:p>
        </p:txBody>
      </p:sp>
      <p:sp>
        <p:nvSpPr>
          <p:cNvPr id="6" name="TextBox 5"/>
          <p:cNvSpPr txBox="1"/>
          <p:nvPr/>
        </p:nvSpPr>
        <p:spPr>
          <a:xfrm>
            <a:off x="8143875" y="400050"/>
            <a:ext cx="3900488" cy="5693866"/>
          </a:xfrm>
          <a:prstGeom prst="rect">
            <a:avLst/>
          </a:prstGeom>
          <a:noFill/>
        </p:spPr>
        <p:txBody>
          <a:bodyPr wrap="square" rtlCol="0">
            <a:spAutoFit/>
          </a:bodyPr>
          <a:lstStyle/>
          <a:p>
            <a:r>
              <a:rPr lang="en-US" sz="2800" b="1" dirty="0" smtClean="0"/>
              <a:t>EXPERIENCE</a:t>
            </a:r>
            <a:r>
              <a:rPr lang="en-US" sz="2800" dirty="0" smtClean="0"/>
              <a:t>. </a:t>
            </a:r>
          </a:p>
          <a:p>
            <a:pPr marL="285750" indent="-285750">
              <a:buFont typeface="Arial" panose="020B0604020202020204" pitchFamily="34" charset="0"/>
              <a:buChar char="•"/>
            </a:pPr>
            <a:r>
              <a:rPr lang="en-US" sz="2800" dirty="0" smtClean="0"/>
              <a:t>Where </a:t>
            </a:r>
            <a:r>
              <a:rPr lang="en-US" sz="2800" dirty="0"/>
              <a:t>would you look to find out more information about someone’s experience? </a:t>
            </a:r>
            <a:endParaRPr lang="en-US" sz="2800" dirty="0" smtClean="0"/>
          </a:p>
          <a:p>
            <a:pPr marL="285750" indent="-285750">
              <a:buFont typeface="Arial" panose="020B0604020202020204" pitchFamily="34" charset="0"/>
              <a:buChar char="•"/>
            </a:pPr>
            <a:r>
              <a:rPr lang="en-US" sz="2800" dirty="0" smtClean="0"/>
              <a:t>When </a:t>
            </a:r>
            <a:r>
              <a:rPr lang="en-US" sz="2800" dirty="0"/>
              <a:t>considering someone for a political office, what type of experience are you looking for the candidate to </a:t>
            </a:r>
            <a:r>
              <a:rPr lang="en-US" sz="2800" dirty="0" smtClean="0"/>
              <a:t>have?</a:t>
            </a:r>
            <a:endParaRPr lang="en-US" sz="2800" dirty="0"/>
          </a:p>
        </p:txBody>
      </p:sp>
      <p:sp>
        <p:nvSpPr>
          <p:cNvPr id="2" name="TextBox 1"/>
          <p:cNvSpPr txBox="1"/>
          <p:nvPr/>
        </p:nvSpPr>
        <p:spPr>
          <a:xfrm>
            <a:off x="4686299" y="1690390"/>
            <a:ext cx="2436915" cy="1631216"/>
          </a:xfrm>
          <a:prstGeom prst="rect">
            <a:avLst/>
          </a:prstGeom>
          <a:solidFill>
            <a:srgbClr val="FF0000"/>
          </a:solidFill>
        </p:spPr>
        <p:txBody>
          <a:bodyPr wrap="square" rtlCol="0">
            <a:spAutoFit/>
          </a:bodyPr>
          <a:lstStyle/>
          <a:p>
            <a:pPr algn="ctr"/>
            <a:r>
              <a:rPr lang="en-US" sz="2000" b="1" dirty="0" smtClean="0"/>
              <a:t>Think-Pair-Share:</a:t>
            </a:r>
          </a:p>
          <a:p>
            <a:pPr algn="ctr"/>
            <a:r>
              <a:rPr lang="en-US" sz="2000" dirty="0" smtClean="0"/>
              <a:t> Discuss your responses with your shoulder partner. </a:t>
            </a:r>
            <a:endParaRPr lang="en-US" sz="2000" dirty="0"/>
          </a:p>
        </p:txBody>
      </p:sp>
      <p:sp>
        <p:nvSpPr>
          <p:cNvPr id="3" name="TextBox 2"/>
          <p:cNvSpPr txBox="1"/>
          <p:nvPr/>
        </p:nvSpPr>
        <p:spPr>
          <a:xfrm>
            <a:off x="534425" y="1574643"/>
            <a:ext cx="3185841" cy="646331"/>
          </a:xfrm>
          <a:prstGeom prst="rect">
            <a:avLst/>
          </a:prstGeom>
          <a:noFill/>
        </p:spPr>
        <p:txBody>
          <a:bodyPr wrap="square" rtlCol="0">
            <a:spAutoFit/>
          </a:bodyPr>
          <a:lstStyle/>
          <a:p>
            <a:r>
              <a:rPr lang="en-US" dirty="0" smtClean="0"/>
              <a:t>Occupations: lawyer, public official, soldier</a:t>
            </a:r>
            <a:endParaRPr lang="en-US" dirty="0"/>
          </a:p>
        </p:txBody>
      </p:sp>
    </p:spTree>
    <p:extLst>
      <p:ext uri="{BB962C8B-B14F-4D97-AF65-F5344CB8AC3E}">
        <p14:creationId xmlns:p14="http://schemas.microsoft.com/office/powerpoint/2010/main" xmlns="" val="357448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549640" y="257175"/>
            <a:ext cx="3200400" cy="1147369"/>
          </a:xfrm>
        </p:spPr>
        <p:txBody>
          <a:bodyPr/>
          <a:lstStyle/>
          <a:p>
            <a:r>
              <a:rPr lang="en-US" dirty="0" smtClean="0"/>
              <a:t>Occupations of </a:t>
            </a:r>
            <a:r>
              <a:rPr lang="en-US" dirty="0" err="1" smtClean="0"/>
              <a:t>u.s.</a:t>
            </a:r>
            <a:r>
              <a:rPr lang="en-US" dirty="0" smtClean="0"/>
              <a:t> presidents</a:t>
            </a:r>
            <a:endParaRPr lang="en-US" dirty="0"/>
          </a:p>
        </p:txBody>
      </p:sp>
      <p:pic>
        <p:nvPicPr>
          <p:cNvPr id="10" name="Content Placeholder 9"/>
          <p:cNvPicPr>
            <a:picLocks noGrp="1" noChangeAspect="1"/>
          </p:cNvPicPr>
          <p:nvPr>
            <p:ph idx="1"/>
          </p:nvPr>
        </p:nvPicPr>
        <p:blipFill>
          <a:blip r:embed="rId3"/>
          <a:stretch>
            <a:fillRect/>
          </a:stretch>
        </p:blipFill>
        <p:spPr>
          <a:xfrm>
            <a:off x="1514475" y="138672"/>
            <a:ext cx="5234661" cy="6438341"/>
          </a:xfrm>
          <a:prstGeom prst="rect">
            <a:avLst/>
          </a:prstGeom>
        </p:spPr>
      </p:pic>
      <p:sp>
        <p:nvSpPr>
          <p:cNvPr id="9" name="Text Placeholder 8"/>
          <p:cNvSpPr>
            <a:spLocks noGrp="1"/>
          </p:cNvSpPr>
          <p:nvPr>
            <p:ph type="body" sz="half" idx="2"/>
          </p:nvPr>
        </p:nvSpPr>
        <p:spPr>
          <a:xfrm>
            <a:off x="8549640" y="1523047"/>
            <a:ext cx="3200400" cy="3291840"/>
          </a:xfrm>
        </p:spPr>
        <p:txBody>
          <a:bodyPr>
            <a:noAutofit/>
          </a:bodyPr>
          <a:lstStyle/>
          <a:p>
            <a:r>
              <a:rPr lang="en-US" sz="3200" dirty="0" smtClean="0"/>
              <a:t>Look at the  chart </a:t>
            </a:r>
            <a:r>
              <a:rPr lang="en-US" sz="3200" dirty="0"/>
              <a:t>and write down in the </a:t>
            </a:r>
            <a:r>
              <a:rPr lang="en-US" sz="3200" b="1" dirty="0" smtClean="0"/>
              <a:t>EXPERIENCE</a:t>
            </a:r>
            <a:r>
              <a:rPr lang="en-US" sz="3200" dirty="0" smtClean="0"/>
              <a:t> </a:t>
            </a:r>
            <a:r>
              <a:rPr lang="en-US" sz="3200" dirty="0"/>
              <a:t>box on their graphic organizer some common occupations </a:t>
            </a:r>
            <a:r>
              <a:rPr lang="en-US" sz="3200" dirty="0" smtClean="0"/>
              <a:t>you see. </a:t>
            </a:r>
            <a:endParaRPr lang="en-US" sz="3200" dirty="0"/>
          </a:p>
        </p:txBody>
      </p:sp>
    </p:spTree>
    <p:extLst>
      <p:ext uri="{BB962C8B-B14F-4D97-AF65-F5344CB8AC3E}">
        <p14:creationId xmlns:p14="http://schemas.microsoft.com/office/powerpoint/2010/main" xmlns="" val="2412870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42913" y="17906"/>
            <a:ext cx="7551771" cy="6397182"/>
          </a:xfrm>
          <a:prstGeom prst="rect">
            <a:avLst/>
          </a:prstGeom>
        </p:spPr>
      </p:pic>
      <p:sp>
        <p:nvSpPr>
          <p:cNvPr id="4" name="Text Placeholder 3"/>
          <p:cNvSpPr>
            <a:spLocks noGrp="1"/>
          </p:cNvSpPr>
          <p:nvPr>
            <p:ph type="body" sz="half" idx="2"/>
          </p:nvPr>
        </p:nvSpPr>
        <p:spPr>
          <a:xfrm>
            <a:off x="8315325" y="1223009"/>
            <a:ext cx="3876675" cy="5506404"/>
          </a:xfrm>
        </p:spPr>
        <p:txBody>
          <a:bodyPr>
            <a:noAutofit/>
          </a:bodyPr>
          <a:lstStyle/>
          <a:p>
            <a:r>
              <a:rPr lang="en-US" sz="2400" b="1" dirty="0" smtClean="0">
                <a:solidFill>
                  <a:schemeClr val="tx1"/>
                </a:solidFill>
              </a:rPr>
              <a:t>TIMED PAIR SHARE: </a:t>
            </a:r>
            <a:r>
              <a:rPr lang="en-US" sz="2400" dirty="0" smtClean="0">
                <a:solidFill>
                  <a:schemeClr val="tx1"/>
                </a:solidFill>
              </a:rPr>
              <a:t>Share your responses with your face partner. You have 30 seconds each! </a:t>
            </a:r>
          </a:p>
          <a:p>
            <a:pPr marL="342900" indent="-342900">
              <a:buFont typeface="Arial" panose="020B0604020202020204" pitchFamily="34" charset="0"/>
              <a:buChar char="•"/>
            </a:pPr>
            <a:r>
              <a:rPr lang="en-US" sz="2400" dirty="0" smtClean="0"/>
              <a:t>Why </a:t>
            </a:r>
            <a:r>
              <a:rPr lang="en-US" sz="2400" dirty="0"/>
              <a:t>do you think there are common occupations among presidents? </a:t>
            </a:r>
            <a:endParaRPr lang="en-US" sz="2400" dirty="0" smtClean="0"/>
          </a:p>
          <a:p>
            <a:pPr marL="342900" indent="-342900">
              <a:buFont typeface="Arial" panose="020B0604020202020204" pitchFamily="34" charset="0"/>
              <a:buChar char="•"/>
            </a:pPr>
            <a:r>
              <a:rPr lang="en-US" sz="2400" dirty="0" smtClean="0"/>
              <a:t>How </a:t>
            </a:r>
            <a:r>
              <a:rPr lang="en-US" sz="2400" dirty="0"/>
              <a:t>might these occupations provide important experience to prepare someone to be the leader of the country?</a:t>
            </a:r>
          </a:p>
        </p:txBody>
      </p:sp>
      <p:sp>
        <p:nvSpPr>
          <p:cNvPr id="6" name="Title 6"/>
          <p:cNvSpPr>
            <a:spLocks noGrp="1"/>
          </p:cNvSpPr>
          <p:nvPr>
            <p:ph type="title"/>
          </p:nvPr>
        </p:nvSpPr>
        <p:spPr>
          <a:xfrm>
            <a:off x="8649653" y="185738"/>
            <a:ext cx="3200400" cy="1037272"/>
          </a:xfrm>
        </p:spPr>
        <p:txBody>
          <a:bodyPr/>
          <a:lstStyle/>
          <a:p>
            <a:r>
              <a:rPr lang="en-US" dirty="0" smtClean="0"/>
              <a:t>Occupations of </a:t>
            </a:r>
            <a:r>
              <a:rPr lang="en-US" dirty="0" err="1" smtClean="0"/>
              <a:t>u.s.</a:t>
            </a:r>
            <a:r>
              <a:rPr lang="en-US" dirty="0" smtClean="0"/>
              <a:t> presidents</a:t>
            </a:r>
            <a:endParaRPr lang="en-US" dirty="0"/>
          </a:p>
        </p:txBody>
      </p:sp>
    </p:spTree>
    <p:extLst>
      <p:ext uri="{BB962C8B-B14F-4D97-AF65-F5344CB8AC3E}">
        <p14:creationId xmlns:p14="http://schemas.microsoft.com/office/powerpoint/2010/main" xmlns="" val="397955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99" y="51246"/>
            <a:ext cx="8328795" cy="715517"/>
          </a:xfrm>
        </p:spPr>
        <p:txBody>
          <a:bodyPr>
            <a:normAutofit fontScale="90000"/>
          </a:bodyPr>
          <a:lstStyle/>
          <a:p>
            <a:pPr eaLnBrk="1" hangingPunct="1">
              <a:defRPr/>
            </a:pPr>
            <a:r>
              <a:rPr lang="en-US" dirty="0" smtClean="0"/>
              <a:t>Fill in your Graphic Organizer</a:t>
            </a:r>
            <a:endParaRPr lang="en-US" dirty="0"/>
          </a:p>
        </p:txBody>
      </p:sp>
      <p:pic>
        <p:nvPicPr>
          <p:cNvPr id="27651" name="Diagram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67100" y="1489503"/>
            <a:ext cx="8399463"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TextBox 4"/>
          <p:cNvSpPr txBox="1">
            <a:spLocks noChangeArrowheads="1"/>
          </p:cNvSpPr>
          <p:nvPr/>
        </p:nvSpPr>
        <p:spPr bwMode="auto">
          <a:xfrm>
            <a:off x="3733799" y="1657350"/>
            <a:ext cx="3955473"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dirty="0">
                <a:solidFill>
                  <a:srgbClr val="FF0000"/>
                </a:solidFill>
                <a:cs typeface="Arial" panose="020B0604020202020204" pitchFamily="34" charset="0"/>
              </a:rPr>
              <a:t>Experience</a:t>
            </a:r>
          </a:p>
          <a:p>
            <a:pPr defTabSz="914400" fontAlgn="base">
              <a:spcBef>
                <a:spcPct val="0"/>
              </a:spcBef>
              <a:spcAft>
                <a:spcPct val="0"/>
              </a:spcAft>
              <a:buClrTx/>
              <a:buSzTx/>
              <a:buNone/>
            </a:pPr>
            <a:r>
              <a:rPr lang="en-US" altLang="en-US" sz="1800" dirty="0">
                <a:solidFill>
                  <a:prstClr val="black"/>
                </a:solidFill>
                <a:cs typeface="Arial" panose="020B0604020202020204" pitchFamily="34" charset="0"/>
              </a:rPr>
              <a:t>Occupations: Lawyer, public official, soldier</a:t>
            </a:r>
          </a:p>
        </p:txBody>
      </p:sp>
      <p:sp>
        <p:nvSpPr>
          <p:cNvPr id="27657" name="TextBox 9"/>
          <p:cNvSpPr txBox="1">
            <a:spLocks noChangeArrowheads="1"/>
          </p:cNvSpPr>
          <p:nvPr/>
        </p:nvSpPr>
        <p:spPr bwMode="auto">
          <a:xfrm>
            <a:off x="3576651" y="2586037"/>
            <a:ext cx="3454922"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SzPct val="75000"/>
              <a:buFont typeface="Wingdings" panose="05000000000000000000" pitchFamily="2" charset="2"/>
              <a:buChar char=""/>
              <a:defRPr sz="2400">
                <a:solidFill>
                  <a:schemeClr val="tx2"/>
                </a:solidFill>
                <a:latin typeface="Franklin Gothic Book" panose="020B0503020102020204" pitchFamily="34" charset="0"/>
              </a:defRPr>
            </a:lvl1pPr>
            <a:lvl2pPr marL="742950" indent="-285750">
              <a:spcBef>
                <a:spcPct val="20000"/>
              </a:spcBef>
              <a:buClr>
                <a:schemeClr val="accent2"/>
              </a:buClr>
              <a:buSzPct val="85000"/>
              <a:buFont typeface="Courier New" panose="02070309020205020404" pitchFamily="49" charset="0"/>
              <a:buChar char="o"/>
              <a:defRPr sz="2000">
                <a:solidFill>
                  <a:schemeClr val="tx2"/>
                </a:solidFill>
                <a:latin typeface="Franklin Gothic Book" panose="020B0503020102020204" pitchFamily="34" charset="0"/>
              </a:defRPr>
            </a:lvl2pPr>
            <a:lvl3pPr marL="1143000" indent="-228600">
              <a:spcBef>
                <a:spcPct val="20000"/>
              </a:spcBef>
              <a:buClr>
                <a:srgbClr val="948774"/>
              </a:buClr>
              <a:buFont typeface="Arial" panose="020B0604020202020204" pitchFamily="34" charset="0"/>
              <a:buChar char="•"/>
              <a:defRPr sz="2400">
                <a:solidFill>
                  <a:schemeClr val="tx2"/>
                </a:solidFill>
                <a:latin typeface="Franklin Gothic Book" panose="020B0503020102020204" pitchFamily="34" charset="0"/>
              </a:defRPr>
            </a:lvl3pPr>
            <a:lvl4pPr marL="1600200" indent="-228600">
              <a:spcBef>
                <a:spcPct val="20000"/>
              </a:spcBef>
              <a:buClr>
                <a:srgbClr val="7EB8E7"/>
              </a:buClr>
              <a:buFont typeface="Arial" panose="020B0604020202020204" pitchFamily="34" charset="0"/>
              <a:buChar char="•"/>
              <a:defRPr sz="1600">
                <a:solidFill>
                  <a:schemeClr val="tx2"/>
                </a:solidFill>
                <a:latin typeface="Franklin Gothic Book" panose="020B0503020102020204" pitchFamily="34" charset="0"/>
              </a:defRPr>
            </a:lvl4pPr>
            <a:lvl5pPr marL="2057400" indent="-228600">
              <a:spcBef>
                <a:spcPct val="20000"/>
              </a:spcBef>
              <a:buClr>
                <a:srgbClr val="E3B651"/>
              </a:buClr>
              <a:buFont typeface="Arial" panose="020B0604020202020204" pitchFamily="34" charset="0"/>
              <a:buChar char="•"/>
              <a:defRPr sz="14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rgbClr val="E3B651"/>
              </a:buClr>
              <a:buFont typeface="Arial" panose="020B0604020202020204" pitchFamily="34" charset="0"/>
              <a:buChar char="•"/>
              <a:defRPr sz="1400">
                <a:solidFill>
                  <a:schemeClr val="tx2"/>
                </a:solidFill>
                <a:latin typeface="Franklin Gothic Book" panose="020B0503020102020204" pitchFamily="34" charset="0"/>
              </a:defRPr>
            </a:lvl9pPr>
          </a:lstStyle>
          <a:p>
            <a:pPr defTabSz="914400" fontAlgn="base">
              <a:spcBef>
                <a:spcPct val="0"/>
              </a:spcBef>
              <a:spcAft>
                <a:spcPct val="0"/>
              </a:spcAft>
              <a:buClrTx/>
              <a:buSzTx/>
              <a:buNone/>
            </a:pPr>
            <a:r>
              <a:rPr lang="en-US" altLang="en-US" b="1" dirty="0">
                <a:solidFill>
                  <a:srgbClr val="00B050"/>
                </a:solidFill>
                <a:cs typeface="Arial" panose="020B0604020202020204" pitchFamily="34" charset="0"/>
              </a:rPr>
              <a:t>Knowledge of the law, previous experience in public office, military experience</a:t>
            </a:r>
          </a:p>
        </p:txBody>
      </p:sp>
      <p:sp>
        <p:nvSpPr>
          <p:cNvPr id="3" name="Rectangle 2"/>
          <p:cNvSpPr/>
          <p:nvPr/>
        </p:nvSpPr>
        <p:spPr>
          <a:xfrm>
            <a:off x="232063" y="1406262"/>
            <a:ext cx="3124201" cy="4031873"/>
          </a:xfrm>
          <a:prstGeom prst="rect">
            <a:avLst/>
          </a:prstGeom>
        </p:spPr>
        <p:txBody>
          <a:bodyPr wrap="square">
            <a:spAutoFit/>
          </a:bodyPr>
          <a:lstStyle/>
          <a:p>
            <a:r>
              <a:rPr lang="en-US" sz="3200" dirty="0"/>
              <a:t>Add notes from your discussion to the </a:t>
            </a:r>
            <a:r>
              <a:rPr lang="en-US" sz="3200" b="1" dirty="0"/>
              <a:t>EXPERIENCE</a:t>
            </a:r>
            <a:r>
              <a:rPr lang="en-US" sz="3200" dirty="0"/>
              <a:t> box, add these underneath your occupations  </a:t>
            </a:r>
          </a:p>
        </p:txBody>
      </p:sp>
      <p:sp>
        <p:nvSpPr>
          <p:cNvPr id="11" name="Right Arrow 10"/>
          <p:cNvSpPr/>
          <p:nvPr/>
        </p:nvSpPr>
        <p:spPr>
          <a:xfrm>
            <a:off x="1714500" y="2344400"/>
            <a:ext cx="1885950" cy="657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6052720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u="sng" dirty="0" smtClean="0"/>
              <a:t>Bell Ringer Tuesday Oct 13</a:t>
            </a:r>
            <a:r>
              <a:rPr lang="en-US" u="sng" baseline="30000" dirty="0" smtClean="0"/>
              <a:t>th</a:t>
            </a:r>
            <a:r>
              <a:rPr lang="en-US" u="sng" dirty="0" smtClean="0"/>
              <a:t> </a:t>
            </a:r>
            <a:endParaRPr lang="en-US" u="sng" dirty="0"/>
          </a:p>
        </p:txBody>
      </p:sp>
      <p:sp>
        <p:nvSpPr>
          <p:cNvPr id="3" name="Content Placeholder 2"/>
          <p:cNvSpPr>
            <a:spLocks noGrp="1"/>
          </p:cNvSpPr>
          <p:nvPr>
            <p:ph idx="1"/>
          </p:nvPr>
        </p:nvSpPr>
        <p:spPr>
          <a:xfrm>
            <a:off x="345989" y="1392360"/>
            <a:ext cx="11615351" cy="1573262"/>
          </a:xfrm>
        </p:spPr>
        <p:txBody>
          <a:bodyPr>
            <a:normAutofit fontScale="92500" lnSpcReduction="20000"/>
          </a:bodyPr>
          <a:lstStyle/>
          <a:p>
            <a:r>
              <a:rPr lang="en-US" sz="4000" dirty="0" smtClean="0"/>
              <a:t>1. Set up this week on Page _____ in your notebook</a:t>
            </a:r>
          </a:p>
          <a:p>
            <a:r>
              <a:rPr lang="en-US" sz="4000" dirty="0" smtClean="0"/>
              <a:t>2.  Look at the following question and tell me if the answer choice is </a:t>
            </a:r>
            <a:r>
              <a:rPr lang="en-US" sz="4000" b="1" dirty="0" smtClean="0"/>
              <a:t>correct</a:t>
            </a:r>
            <a:r>
              <a:rPr lang="en-US" sz="4000" dirty="0" smtClean="0"/>
              <a:t> or </a:t>
            </a:r>
            <a:r>
              <a:rPr lang="en-US" sz="4000" b="1" dirty="0" smtClean="0"/>
              <a:t>incorrect</a:t>
            </a:r>
            <a:r>
              <a:rPr lang="en-US" sz="4000" dirty="0" smtClean="0"/>
              <a:t> and </a:t>
            </a:r>
            <a:r>
              <a:rPr lang="en-US" sz="4000" b="1" dirty="0" smtClean="0"/>
              <a:t>why</a:t>
            </a:r>
            <a:r>
              <a:rPr lang="en-US" sz="4000" dirty="0" smtClean="0"/>
              <a:t>.</a:t>
            </a:r>
          </a:p>
          <a:p>
            <a:endParaRPr lang="en-US" dirty="0" smtClean="0"/>
          </a:p>
          <a:p>
            <a:endParaRPr lang="en-US" dirty="0"/>
          </a:p>
        </p:txBody>
      </p:sp>
      <p:sp>
        <p:nvSpPr>
          <p:cNvPr id="4" name="TextBox 3"/>
          <p:cNvSpPr txBox="1"/>
          <p:nvPr/>
        </p:nvSpPr>
        <p:spPr>
          <a:xfrm>
            <a:off x="679947" y="2934403"/>
            <a:ext cx="9962146" cy="2862322"/>
          </a:xfrm>
          <a:prstGeom prst="rect">
            <a:avLst/>
          </a:prstGeom>
          <a:solidFill>
            <a:srgbClr val="92D050"/>
          </a:solidFill>
        </p:spPr>
        <p:txBody>
          <a:bodyPr wrap="square" rtlCol="0">
            <a:spAutoFit/>
          </a:bodyPr>
          <a:lstStyle/>
          <a:p>
            <a:r>
              <a:rPr lang="en-US" sz="3600" dirty="0" smtClean="0"/>
              <a:t>In the modern political system, which issue represents a basic disagreement between Republicans and Democrats?</a:t>
            </a:r>
          </a:p>
          <a:p>
            <a:r>
              <a:rPr lang="en-US" sz="3600" dirty="0" smtClean="0"/>
              <a:t/>
            </a:r>
            <a:br>
              <a:rPr lang="en-US" sz="3600" dirty="0" smtClean="0"/>
            </a:br>
            <a:r>
              <a:rPr lang="en-US" sz="3600" dirty="0" smtClean="0"/>
              <a:t>A.  How often we have national elections</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u="sng" dirty="0" smtClean="0"/>
              <a:t>Bell Ringer Wednesday Oct 14</a:t>
            </a:r>
            <a:r>
              <a:rPr lang="en-US" u="sng" baseline="30000" dirty="0" smtClean="0"/>
              <a:t>th</a:t>
            </a:r>
            <a:r>
              <a:rPr lang="en-US" u="sng" dirty="0" smtClean="0"/>
              <a:t> </a:t>
            </a:r>
            <a:endParaRPr lang="en-US" u="sng" dirty="0"/>
          </a:p>
        </p:txBody>
      </p:sp>
      <p:sp>
        <p:nvSpPr>
          <p:cNvPr id="3" name="Content Placeholder 2"/>
          <p:cNvSpPr>
            <a:spLocks noGrp="1"/>
          </p:cNvSpPr>
          <p:nvPr>
            <p:ph idx="1"/>
          </p:nvPr>
        </p:nvSpPr>
        <p:spPr>
          <a:xfrm>
            <a:off x="345989" y="1392360"/>
            <a:ext cx="11615351" cy="1573262"/>
          </a:xfrm>
        </p:spPr>
        <p:txBody>
          <a:bodyPr>
            <a:normAutofit fontScale="92500"/>
          </a:bodyPr>
          <a:lstStyle/>
          <a:p>
            <a:r>
              <a:rPr lang="en-US" sz="4000" dirty="0" smtClean="0"/>
              <a:t>Look at the following question and tell me if answer choice </a:t>
            </a:r>
            <a:r>
              <a:rPr lang="en-US" sz="4800" b="1" dirty="0" smtClean="0"/>
              <a:t>B</a:t>
            </a:r>
            <a:r>
              <a:rPr lang="en-US" sz="4800" dirty="0" smtClean="0"/>
              <a:t> </a:t>
            </a:r>
            <a:r>
              <a:rPr lang="en-US" sz="4000" dirty="0" smtClean="0"/>
              <a:t>is </a:t>
            </a:r>
            <a:r>
              <a:rPr lang="en-US" sz="4000" b="1" dirty="0" smtClean="0"/>
              <a:t>correct</a:t>
            </a:r>
            <a:r>
              <a:rPr lang="en-US" sz="4000" dirty="0" smtClean="0"/>
              <a:t> or </a:t>
            </a:r>
            <a:r>
              <a:rPr lang="en-US" sz="4000" b="1" dirty="0" smtClean="0"/>
              <a:t>incorrect</a:t>
            </a:r>
            <a:r>
              <a:rPr lang="en-US" sz="4000" dirty="0" smtClean="0"/>
              <a:t> and </a:t>
            </a:r>
            <a:r>
              <a:rPr lang="en-US" sz="4000" b="1" dirty="0" smtClean="0"/>
              <a:t>why</a:t>
            </a:r>
            <a:r>
              <a:rPr lang="en-US" sz="4000" dirty="0" smtClean="0"/>
              <a:t>.</a:t>
            </a:r>
          </a:p>
          <a:p>
            <a:endParaRPr lang="en-US" dirty="0" smtClean="0"/>
          </a:p>
          <a:p>
            <a:endParaRPr lang="en-US" dirty="0"/>
          </a:p>
        </p:txBody>
      </p:sp>
      <p:sp>
        <p:nvSpPr>
          <p:cNvPr id="4" name="TextBox 3"/>
          <p:cNvSpPr txBox="1"/>
          <p:nvPr/>
        </p:nvSpPr>
        <p:spPr>
          <a:xfrm>
            <a:off x="679947" y="2934403"/>
            <a:ext cx="9962146" cy="3416320"/>
          </a:xfrm>
          <a:prstGeom prst="rect">
            <a:avLst/>
          </a:prstGeom>
          <a:solidFill>
            <a:srgbClr val="92D050"/>
          </a:solidFill>
        </p:spPr>
        <p:txBody>
          <a:bodyPr wrap="square" rtlCol="0">
            <a:spAutoFit/>
          </a:bodyPr>
          <a:lstStyle/>
          <a:p>
            <a:r>
              <a:rPr lang="en-US" sz="3600" dirty="0" smtClean="0"/>
              <a:t>In the modern political system, which issue represents a basic disagreement between Republicans and Democrats?</a:t>
            </a:r>
          </a:p>
          <a:p>
            <a:r>
              <a:rPr lang="en-US" sz="3600" dirty="0" smtClean="0"/>
              <a:t/>
            </a:r>
            <a:br>
              <a:rPr lang="en-US" sz="3600" dirty="0" smtClean="0"/>
            </a:br>
            <a:r>
              <a:rPr lang="en-US" sz="3600" dirty="0" smtClean="0"/>
              <a:t>A.  How often we have national elections</a:t>
            </a:r>
          </a:p>
          <a:p>
            <a:r>
              <a:rPr lang="en-US" sz="3600" dirty="0" smtClean="0"/>
              <a:t>B. The legality of the U.S. Constitution</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r>
              <a:rPr lang="en-US" u="sng" dirty="0" smtClean="0"/>
              <a:t>Bell Ringer Thursday Oct 15</a:t>
            </a:r>
            <a:r>
              <a:rPr lang="en-US" u="sng" baseline="30000" dirty="0" smtClean="0"/>
              <a:t>th</a:t>
            </a:r>
            <a:r>
              <a:rPr lang="en-US" u="sng" dirty="0" smtClean="0"/>
              <a:t> </a:t>
            </a:r>
            <a:endParaRPr lang="en-US" u="sng" dirty="0"/>
          </a:p>
        </p:txBody>
      </p:sp>
      <p:sp>
        <p:nvSpPr>
          <p:cNvPr id="3" name="Content Placeholder 2"/>
          <p:cNvSpPr>
            <a:spLocks noGrp="1"/>
          </p:cNvSpPr>
          <p:nvPr>
            <p:ph idx="1"/>
          </p:nvPr>
        </p:nvSpPr>
        <p:spPr>
          <a:xfrm>
            <a:off x="345989" y="1392360"/>
            <a:ext cx="11615351" cy="1573262"/>
          </a:xfrm>
        </p:spPr>
        <p:txBody>
          <a:bodyPr>
            <a:normAutofit fontScale="92500"/>
          </a:bodyPr>
          <a:lstStyle/>
          <a:p>
            <a:r>
              <a:rPr lang="en-US" sz="4000" dirty="0" smtClean="0"/>
              <a:t>Look at the following question and tell me if answer choice </a:t>
            </a:r>
            <a:r>
              <a:rPr lang="en-US" sz="4800" b="1" dirty="0" smtClean="0"/>
              <a:t>C</a:t>
            </a:r>
            <a:r>
              <a:rPr lang="en-US" sz="4800" dirty="0" smtClean="0"/>
              <a:t> </a:t>
            </a:r>
            <a:r>
              <a:rPr lang="en-US" sz="4000" dirty="0" smtClean="0"/>
              <a:t>is </a:t>
            </a:r>
            <a:r>
              <a:rPr lang="en-US" sz="4000" b="1" dirty="0" smtClean="0"/>
              <a:t>correct</a:t>
            </a:r>
            <a:r>
              <a:rPr lang="en-US" sz="4000" dirty="0" smtClean="0"/>
              <a:t> or </a:t>
            </a:r>
            <a:r>
              <a:rPr lang="en-US" sz="4000" b="1" dirty="0" smtClean="0"/>
              <a:t>incorrect</a:t>
            </a:r>
            <a:r>
              <a:rPr lang="en-US" sz="4000" dirty="0" smtClean="0"/>
              <a:t> and </a:t>
            </a:r>
            <a:r>
              <a:rPr lang="en-US" sz="4000" b="1" dirty="0" smtClean="0"/>
              <a:t>why</a:t>
            </a:r>
            <a:r>
              <a:rPr lang="en-US" sz="4000" dirty="0" smtClean="0"/>
              <a:t>.</a:t>
            </a:r>
          </a:p>
          <a:p>
            <a:endParaRPr lang="en-US" dirty="0" smtClean="0"/>
          </a:p>
          <a:p>
            <a:endParaRPr lang="en-US" dirty="0"/>
          </a:p>
        </p:txBody>
      </p:sp>
      <p:sp>
        <p:nvSpPr>
          <p:cNvPr id="4" name="TextBox 3"/>
          <p:cNvSpPr txBox="1"/>
          <p:nvPr/>
        </p:nvSpPr>
        <p:spPr>
          <a:xfrm>
            <a:off x="667590" y="2637841"/>
            <a:ext cx="9962146" cy="3970318"/>
          </a:xfrm>
          <a:prstGeom prst="rect">
            <a:avLst/>
          </a:prstGeom>
          <a:solidFill>
            <a:srgbClr val="92D050"/>
          </a:solidFill>
        </p:spPr>
        <p:txBody>
          <a:bodyPr wrap="square" rtlCol="0">
            <a:spAutoFit/>
          </a:bodyPr>
          <a:lstStyle/>
          <a:p>
            <a:r>
              <a:rPr lang="en-US" sz="3600" dirty="0" smtClean="0"/>
              <a:t>In the modern political system, which issue represents a basic disagreement between Republicans and Democrats?</a:t>
            </a:r>
          </a:p>
          <a:p>
            <a:r>
              <a:rPr lang="en-US" sz="3600" dirty="0" smtClean="0"/>
              <a:t/>
            </a:r>
            <a:br>
              <a:rPr lang="en-US" sz="3600" dirty="0" smtClean="0"/>
            </a:br>
            <a:r>
              <a:rPr lang="en-US" sz="3600" dirty="0" smtClean="0"/>
              <a:t>A.  How often we have national elections</a:t>
            </a:r>
          </a:p>
          <a:p>
            <a:r>
              <a:rPr lang="en-US" sz="3600" dirty="0" smtClean="0"/>
              <a:t>B. The legality of the U.S. Constitution</a:t>
            </a:r>
          </a:p>
          <a:p>
            <a:r>
              <a:rPr lang="en-US" sz="3600" dirty="0" smtClean="0"/>
              <a:t>C. The responsibilities of Government</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Timed pair share</a:t>
            </a:r>
            <a:endParaRPr lang="en-US" dirty="0"/>
          </a:p>
        </p:txBody>
      </p:sp>
      <p:sp>
        <p:nvSpPr>
          <p:cNvPr id="3" name="Content Placeholder 2"/>
          <p:cNvSpPr>
            <a:spLocks noGrp="1"/>
          </p:cNvSpPr>
          <p:nvPr>
            <p:ph idx="1"/>
          </p:nvPr>
        </p:nvSpPr>
        <p:spPr>
          <a:xfrm>
            <a:off x="528033" y="1584101"/>
            <a:ext cx="11346287" cy="5138671"/>
          </a:xfrm>
        </p:spPr>
        <p:txBody>
          <a:bodyPr>
            <a:normAutofit/>
          </a:bodyPr>
          <a:lstStyle/>
          <a:p>
            <a:pPr marL="0" indent="0">
              <a:buNone/>
            </a:pPr>
            <a:r>
              <a:rPr lang="en-US" sz="2800" dirty="0" smtClean="0"/>
              <a:t>With your shoulder partner, you have 30 seconds to share your </a:t>
            </a:r>
            <a:r>
              <a:rPr lang="en-US" sz="2800" dirty="0" err="1" smtClean="0"/>
              <a:t>bellwork</a:t>
            </a:r>
            <a:r>
              <a:rPr lang="en-US" sz="2800" dirty="0" smtClean="0"/>
              <a:t> responses. </a:t>
            </a:r>
          </a:p>
          <a:p>
            <a:pPr marL="0" indent="0">
              <a:buNone/>
            </a:pPr>
            <a:r>
              <a:rPr lang="en-US" sz="2800" dirty="0" smtClean="0"/>
              <a:t>The tallest person goes first! </a:t>
            </a:r>
          </a:p>
          <a:p>
            <a:r>
              <a:rPr lang="en-US" sz="4800" dirty="0" smtClean="0">
                <a:solidFill>
                  <a:srgbClr val="FF0000"/>
                </a:solidFill>
              </a:rPr>
              <a:t>What do you think goes in the blank? </a:t>
            </a:r>
          </a:p>
          <a:p>
            <a:r>
              <a:rPr lang="en-US" sz="4800" dirty="0" smtClean="0">
                <a:solidFill>
                  <a:srgbClr val="FF0000"/>
                </a:solidFill>
              </a:rPr>
              <a:t>What is a “natural born citizen”? </a:t>
            </a:r>
            <a:endParaRPr lang="en-US" sz="4800" dirty="0">
              <a:solidFill>
                <a:srgbClr val="FF0000"/>
              </a:solidFill>
            </a:endParaRPr>
          </a:p>
        </p:txBody>
      </p:sp>
    </p:spTree>
    <p:extLst>
      <p:ext uri="{BB962C8B-B14F-4D97-AF65-F5344CB8AC3E}">
        <p14:creationId xmlns:p14="http://schemas.microsoft.com/office/powerpoint/2010/main" xmlns="" val="1522781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81278" y="542925"/>
            <a:ext cx="7342049" cy="5488051"/>
          </a:xfrm>
          <a:prstGeom prst="rect">
            <a:avLst/>
          </a:prstGeom>
        </p:spPr>
      </p:pic>
      <p:sp>
        <p:nvSpPr>
          <p:cNvPr id="5" name="TextBox 4"/>
          <p:cNvSpPr txBox="1"/>
          <p:nvPr/>
        </p:nvSpPr>
        <p:spPr>
          <a:xfrm>
            <a:off x="4400550" y="1228725"/>
            <a:ext cx="3622777" cy="461665"/>
          </a:xfrm>
          <a:prstGeom prst="rect">
            <a:avLst/>
          </a:prstGeom>
          <a:noFill/>
        </p:spPr>
        <p:txBody>
          <a:bodyPr wrap="square" rtlCol="0">
            <a:spAutoFit/>
          </a:bodyPr>
          <a:lstStyle/>
          <a:p>
            <a:r>
              <a:rPr lang="en-US" sz="2400" b="1" dirty="0" smtClean="0">
                <a:solidFill>
                  <a:srgbClr val="FF0000"/>
                </a:solidFill>
              </a:rPr>
              <a:t>Issue-Based Platform</a:t>
            </a:r>
            <a:endParaRPr lang="en-US" sz="2400" b="1" dirty="0">
              <a:solidFill>
                <a:srgbClr val="FF0000"/>
              </a:solidFill>
            </a:endParaRPr>
          </a:p>
        </p:txBody>
      </p:sp>
      <p:sp>
        <p:nvSpPr>
          <p:cNvPr id="6" name="TextBox 5"/>
          <p:cNvSpPr txBox="1"/>
          <p:nvPr/>
        </p:nvSpPr>
        <p:spPr>
          <a:xfrm>
            <a:off x="8143875" y="400050"/>
            <a:ext cx="3900488" cy="5262979"/>
          </a:xfrm>
          <a:prstGeom prst="rect">
            <a:avLst/>
          </a:prstGeom>
          <a:noFill/>
        </p:spPr>
        <p:txBody>
          <a:bodyPr wrap="square" rtlCol="0">
            <a:spAutoFit/>
          </a:bodyPr>
          <a:lstStyle/>
          <a:p>
            <a:r>
              <a:rPr lang="en-US" sz="2800" b="1" dirty="0" smtClean="0"/>
              <a:t>ISSUE-BASED PLATFORM</a:t>
            </a:r>
            <a:r>
              <a:rPr lang="en-US" sz="2800" dirty="0" smtClean="0"/>
              <a:t>.</a:t>
            </a:r>
          </a:p>
          <a:p>
            <a:r>
              <a:rPr lang="en-US" sz="2800" dirty="0" smtClean="0"/>
              <a:t> </a:t>
            </a:r>
          </a:p>
          <a:p>
            <a:pPr marL="285750" indent="-285750">
              <a:buFont typeface="Arial" panose="020B0604020202020204" pitchFamily="34" charset="0"/>
              <a:buChar char="•"/>
            </a:pPr>
            <a:r>
              <a:rPr lang="en-US" sz="2800" dirty="0"/>
              <a:t>Why would you want to consider a candidate’s views on issues? </a:t>
            </a:r>
            <a:endParaRPr lang="en-US" sz="2800" dirty="0" smtClean="0"/>
          </a:p>
          <a:p>
            <a:endParaRPr lang="en-US" sz="2800" dirty="0" smtClean="0"/>
          </a:p>
          <a:p>
            <a:pPr marL="285750" indent="-285750">
              <a:buFont typeface="Arial" panose="020B0604020202020204" pitchFamily="34" charset="0"/>
              <a:buChar char="•"/>
            </a:pPr>
            <a:r>
              <a:rPr lang="en-US" sz="2800" dirty="0" smtClean="0"/>
              <a:t>How </a:t>
            </a:r>
            <a:r>
              <a:rPr lang="en-US" sz="2800" dirty="0"/>
              <a:t>would you find out information about their stance on issues</a:t>
            </a:r>
            <a:r>
              <a:rPr lang="en-US" sz="2800" dirty="0" smtClean="0"/>
              <a:t>?</a:t>
            </a:r>
            <a:endParaRPr lang="en-US" sz="2800" dirty="0"/>
          </a:p>
        </p:txBody>
      </p:sp>
      <p:sp>
        <p:nvSpPr>
          <p:cNvPr id="2" name="TextBox 1"/>
          <p:cNvSpPr txBox="1"/>
          <p:nvPr/>
        </p:nvSpPr>
        <p:spPr>
          <a:xfrm>
            <a:off x="2085974" y="3741926"/>
            <a:ext cx="2436915" cy="1631216"/>
          </a:xfrm>
          <a:prstGeom prst="rect">
            <a:avLst/>
          </a:prstGeom>
          <a:solidFill>
            <a:srgbClr val="FF0000"/>
          </a:solidFill>
        </p:spPr>
        <p:txBody>
          <a:bodyPr wrap="square" rtlCol="0">
            <a:spAutoFit/>
          </a:bodyPr>
          <a:lstStyle/>
          <a:p>
            <a:pPr algn="ctr"/>
            <a:r>
              <a:rPr lang="en-US" sz="2000" b="1" dirty="0" smtClean="0"/>
              <a:t>Think-Pair-Share:</a:t>
            </a:r>
          </a:p>
          <a:p>
            <a:pPr algn="ctr"/>
            <a:r>
              <a:rPr lang="en-US" sz="2000" dirty="0" smtClean="0"/>
              <a:t> Discuss your responses with your shoulder partner. </a:t>
            </a:r>
            <a:endParaRPr lang="en-US" sz="2000" dirty="0"/>
          </a:p>
        </p:txBody>
      </p:sp>
    </p:spTree>
    <p:extLst>
      <p:ext uri="{BB962C8B-B14F-4D97-AF65-F5344CB8AC3E}">
        <p14:creationId xmlns:p14="http://schemas.microsoft.com/office/powerpoint/2010/main" xmlns="" val="86379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5553" y="5400675"/>
            <a:ext cx="9281160" cy="1145286"/>
          </a:xfrm>
        </p:spPr>
        <p:txBody>
          <a:bodyPr/>
          <a:lstStyle/>
          <a:p>
            <a:r>
              <a:rPr lang="en-US" dirty="0" smtClean="0"/>
              <a:t>Issue-based platform</a:t>
            </a:r>
            <a:endParaRPr lang="en-US" dirty="0"/>
          </a:p>
        </p:txBody>
      </p:sp>
      <p:sp>
        <p:nvSpPr>
          <p:cNvPr id="5" name="Text Placeholder 4"/>
          <p:cNvSpPr>
            <a:spLocks noGrp="1"/>
          </p:cNvSpPr>
          <p:nvPr>
            <p:ph type="body" idx="1"/>
          </p:nvPr>
        </p:nvSpPr>
        <p:spPr>
          <a:xfrm>
            <a:off x="2000250" y="114300"/>
            <a:ext cx="10001250" cy="4714875"/>
          </a:xfrm>
        </p:spPr>
        <p:txBody>
          <a:bodyPr>
            <a:noAutofit/>
          </a:bodyPr>
          <a:lstStyle/>
          <a:p>
            <a:pPr marL="457200" indent="-457200">
              <a:buFont typeface="Arial" panose="020B0604020202020204" pitchFamily="34" charset="0"/>
              <a:buChar char="•"/>
            </a:pPr>
            <a:r>
              <a:rPr lang="en-US" sz="3600" dirty="0"/>
              <a:t>O</a:t>
            </a:r>
            <a:r>
              <a:rPr lang="en-US" sz="3600" dirty="0" smtClean="0"/>
              <a:t>ne </a:t>
            </a:r>
            <a:r>
              <a:rPr lang="en-US" sz="3600" dirty="0"/>
              <a:t>way to learn about the major issues that a candidate might discuss is by looking at their </a:t>
            </a:r>
            <a:r>
              <a:rPr lang="en-US" sz="3600" dirty="0">
                <a:solidFill>
                  <a:schemeClr val="accent1"/>
                </a:solidFill>
              </a:rPr>
              <a:t>political party’s website</a:t>
            </a:r>
            <a:r>
              <a:rPr lang="en-US" sz="3600" dirty="0"/>
              <a:t>. </a:t>
            </a:r>
            <a:endParaRPr lang="en-US" sz="3600" dirty="0" smtClean="0"/>
          </a:p>
          <a:p>
            <a:pPr marL="457200" indent="-457200">
              <a:buFont typeface="Arial" panose="020B0604020202020204" pitchFamily="34" charset="0"/>
              <a:buChar char="•"/>
            </a:pPr>
            <a:r>
              <a:rPr lang="en-US" sz="3600" dirty="0" smtClean="0"/>
              <a:t>Although </a:t>
            </a:r>
            <a:r>
              <a:rPr lang="en-US" sz="3600" dirty="0"/>
              <a:t>a candidate does not necessarily have to speak on these issues, or agree with their political party’s stance on the issues, it is a helpful way to see some of the major issues that will be discussed during an election. </a:t>
            </a:r>
          </a:p>
        </p:txBody>
      </p:sp>
    </p:spTree>
    <p:extLst>
      <p:ext uri="{BB962C8B-B14F-4D97-AF65-F5344CB8AC3E}">
        <p14:creationId xmlns:p14="http://schemas.microsoft.com/office/powerpoint/2010/main" xmlns="" val="3571648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348" y="285178"/>
            <a:ext cx="10058400" cy="1609344"/>
          </a:xfrm>
        </p:spPr>
        <p:txBody>
          <a:bodyPr>
            <a:normAutofit/>
          </a:bodyPr>
          <a:lstStyle/>
          <a:p>
            <a:r>
              <a:rPr lang="en-US" sz="8000" dirty="0" smtClean="0"/>
              <a:t>Issue-based platform</a:t>
            </a:r>
            <a:endParaRPr lang="en-US" sz="8000" dirty="0"/>
          </a:p>
        </p:txBody>
      </p:sp>
      <p:sp>
        <p:nvSpPr>
          <p:cNvPr id="5" name="Content Placeholder 4"/>
          <p:cNvSpPr>
            <a:spLocks noGrp="1"/>
          </p:cNvSpPr>
          <p:nvPr>
            <p:ph sz="half" idx="1"/>
          </p:nvPr>
        </p:nvSpPr>
        <p:spPr>
          <a:xfrm>
            <a:off x="271464" y="1894522"/>
            <a:ext cx="6019036" cy="1734503"/>
          </a:xfrm>
        </p:spPr>
        <p:txBody>
          <a:bodyPr/>
          <a:lstStyle/>
          <a:p>
            <a:pPr marL="0" indent="0" algn="ctr">
              <a:buNone/>
            </a:pPr>
            <a:r>
              <a:rPr lang="en-US" sz="4800" dirty="0" smtClean="0">
                <a:hlinkClick r:id="rId3"/>
              </a:rPr>
              <a:t>Democratic Party</a:t>
            </a:r>
            <a:endParaRPr lang="en-US" sz="4800" dirty="0" smtClean="0"/>
          </a:p>
          <a:p>
            <a:pPr marL="0" indent="0" algn="ctr">
              <a:buNone/>
            </a:pPr>
            <a:r>
              <a:rPr lang="en-US" sz="4800" dirty="0" smtClean="0">
                <a:hlinkClick r:id="rId4"/>
              </a:rPr>
              <a:t>Republican </a:t>
            </a:r>
            <a:r>
              <a:rPr lang="en-US" sz="4800" dirty="0">
                <a:hlinkClick r:id="rId4"/>
              </a:rPr>
              <a:t>Party</a:t>
            </a:r>
            <a:endParaRPr lang="en-US" sz="4800" dirty="0"/>
          </a:p>
          <a:p>
            <a:pPr marL="0" indent="0" algn="ctr">
              <a:buNone/>
            </a:pPr>
            <a:endParaRPr lang="en-US" dirty="0"/>
          </a:p>
        </p:txBody>
      </p:sp>
      <p:pic>
        <p:nvPicPr>
          <p:cNvPr id="7" name="Picture 6"/>
          <p:cNvPicPr>
            <a:picLocks noChangeAspect="1"/>
          </p:cNvPicPr>
          <p:nvPr/>
        </p:nvPicPr>
        <p:blipFill>
          <a:blip r:embed="rId5"/>
          <a:stretch>
            <a:fillRect/>
          </a:stretch>
        </p:blipFill>
        <p:spPr>
          <a:xfrm>
            <a:off x="6290500" y="1774914"/>
            <a:ext cx="5084505" cy="3822523"/>
          </a:xfrm>
          <a:prstGeom prst="rect">
            <a:avLst/>
          </a:prstGeom>
        </p:spPr>
      </p:pic>
      <p:sp>
        <p:nvSpPr>
          <p:cNvPr id="8" name="TextBox 7"/>
          <p:cNvSpPr txBox="1"/>
          <p:nvPr/>
        </p:nvSpPr>
        <p:spPr>
          <a:xfrm>
            <a:off x="153099" y="3503866"/>
            <a:ext cx="5786436"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I</a:t>
            </a:r>
            <a:r>
              <a:rPr lang="en-US" sz="2800" dirty="0" smtClean="0"/>
              <a:t>dentify </a:t>
            </a:r>
            <a:r>
              <a:rPr lang="en-US" sz="2800" dirty="0"/>
              <a:t>some of the issues they see listed from both websites. </a:t>
            </a:r>
            <a:endParaRPr lang="en-US" sz="2800" dirty="0" smtClean="0"/>
          </a:p>
          <a:p>
            <a:pPr marL="457200" indent="-457200">
              <a:buFont typeface="Arial" panose="020B0604020202020204" pitchFamily="34" charset="0"/>
              <a:buChar char="•"/>
            </a:pPr>
            <a:r>
              <a:rPr lang="en-US" sz="2800" dirty="0" smtClean="0"/>
              <a:t>Based </a:t>
            </a:r>
            <a:r>
              <a:rPr lang="en-US" sz="2800" dirty="0"/>
              <a:t>on the lists, </a:t>
            </a:r>
            <a:r>
              <a:rPr lang="en-US" sz="2800" dirty="0" smtClean="0"/>
              <a:t>share </a:t>
            </a:r>
            <a:r>
              <a:rPr lang="en-US" sz="2800" dirty="0"/>
              <a:t>some of the issues </a:t>
            </a:r>
            <a:r>
              <a:rPr lang="en-US" sz="2800" dirty="0" smtClean="0"/>
              <a:t>you think </a:t>
            </a:r>
            <a:r>
              <a:rPr lang="en-US" sz="2800" dirty="0"/>
              <a:t>are important to know about when considering a candidate for office. </a:t>
            </a:r>
          </a:p>
        </p:txBody>
      </p:sp>
    </p:spTree>
    <p:extLst>
      <p:ext uri="{BB962C8B-B14F-4D97-AF65-F5344CB8AC3E}">
        <p14:creationId xmlns:p14="http://schemas.microsoft.com/office/powerpoint/2010/main" xmlns="" val="51211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400050"/>
            <a:ext cx="7342049" cy="5488051"/>
          </a:xfrm>
          <a:prstGeom prst="rect">
            <a:avLst/>
          </a:prstGeom>
        </p:spPr>
      </p:pic>
      <p:sp>
        <p:nvSpPr>
          <p:cNvPr id="5" name="TextBox 4"/>
          <p:cNvSpPr txBox="1"/>
          <p:nvPr/>
        </p:nvSpPr>
        <p:spPr>
          <a:xfrm>
            <a:off x="3719272" y="1071563"/>
            <a:ext cx="3622777" cy="461665"/>
          </a:xfrm>
          <a:prstGeom prst="rect">
            <a:avLst/>
          </a:prstGeom>
          <a:noFill/>
        </p:spPr>
        <p:txBody>
          <a:bodyPr wrap="square" rtlCol="0">
            <a:spAutoFit/>
          </a:bodyPr>
          <a:lstStyle/>
          <a:p>
            <a:r>
              <a:rPr lang="en-US" sz="2400" b="1" dirty="0" smtClean="0">
                <a:solidFill>
                  <a:srgbClr val="FF0000"/>
                </a:solidFill>
              </a:rPr>
              <a:t>Issue-Based Platform</a:t>
            </a:r>
            <a:endParaRPr lang="en-US" sz="2400" b="1" dirty="0">
              <a:solidFill>
                <a:srgbClr val="FF0000"/>
              </a:solidFill>
            </a:endParaRPr>
          </a:p>
        </p:txBody>
      </p:sp>
      <p:sp>
        <p:nvSpPr>
          <p:cNvPr id="6" name="TextBox 5"/>
          <p:cNvSpPr txBox="1"/>
          <p:nvPr/>
        </p:nvSpPr>
        <p:spPr>
          <a:xfrm>
            <a:off x="7743825" y="1102370"/>
            <a:ext cx="3900488" cy="3970318"/>
          </a:xfrm>
          <a:prstGeom prst="rect">
            <a:avLst/>
          </a:prstGeom>
          <a:noFill/>
          <a:ln w="57150">
            <a:solidFill>
              <a:srgbClr val="FF6600"/>
            </a:solidFill>
          </a:ln>
        </p:spPr>
        <p:txBody>
          <a:bodyPr wrap="square" rtlCol="0">
            <a:spAutoFit/>
          </a:bodyPr>
          <a:lstStyle/>
          <a:p>
            <a:pPr algn="ctr"/>
            <a:r>
              <a:rPr lang="en-US" sz="2800" dirty="0"/>
              <a:t>W</a:t>
            </a:r>
            <a:r>
              <a:rPr lang="en-US" sz="2800" dirty="0" smtClean="0"/>
              <a:t>rite </a:t>
            </a:r>
            <a:r>
              <a:rPr lang="en-US" sz="2800" dirty="0"/>
              <a:t>a </a:t>
            </a:r>
            <a:r>
              <a:rPr lang="en-US" sz="2800" b="1" dirty="0"/>
              <a:t>complete sentence</a:t>
            </a:r>
            <a:r>
              <a:rPr lang="en-US" sz="2800" dirty="0"/>
              <a:t> in the “Issue Based Platform” box explaining why a candidate’s stance on issues is an important qualification to consider. </a:t>
            </a:r>
          </a:p>
          <a:p>
            <a:endParaRPr lang="en-US" sz="2800" dirty="0"/>
          </a:p>
        </p:txBody>
      </p:sp>
      <p:sp>
        <p:nvSpPr>
          <p:cNvPr id="3" name="Left Arrow 2"/>
          <p:cNvSpPr/>
          <p:nvPr/>
        </p:nvSpPr>
        <p:spPr>
          <a:xfrm rot="1533649">
            <a:off x="5272087" y="1863161"/>
            <a:ext cx="2386012" cy="147161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3508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8600" y="5182933"/>
            <a:ext cx="11963400" cy="1446467"/>
          </a:xfrm>
        </p:spPr>
        <p:txBody>
          <a:bodyPr>
            <a:noAutofit/>
          </a:bodyPr>
          <a:lstStyle/>
          <a:p>
            <a:r>
              <a:rPr lang="en-US" sz="6000" dirty="0" smtClean="0"/>
              <a:t>Summarize this quote and share with your shoulder partner</a:t>
            </a:r>
            <a:endParaRPr lang="en-US" sz="6000" dirty="0"/>
          </a:p>
        </p:txBody>
      </p:sp>
      <p:sp>
        <p:nvSpPr>
          <p:cNvPr id="6" name="Content Placeholder 5"/>
          <p:cNvSpPr>
            <a:spLocks noGrp="1"/>
          </p:cNvSpPr>
          <p:nvPr>
            <p:ph type="body" idx="1"/>
          </p:nvPr>
        </p:nvSpPr>
        <p:spPr>
          <a:xfrm>
            <a:off x="2028825" y="476630"/>
            <a:ext cx="9886949" cy="4095369"/>
          </a:xfrm>
        </p:spPr>
        <p:txBody>
          <a:bodyPr>
            <a:noAutofit/>
          </a:bodyPr>
          <a:lstStyle/>
          <a:p>
            <a:r>
              <a:rPr lang="en-US" sz="5400" dirty="0"/>
              <a:t>"Television is no gimmick [trick], and nobody will ever be elected to major office again without presenting themselves well on it."  </a:t>
            </a:r>
            <a:r>
              <a:rPr lang="en-US" sz="2400" dirty="0"/>
              <a:t>– Television producer and Nixon campaign consultant Roger Ailes, 1968</a:t>
            </a:r>
          </a:p>
        </p:txBody>
      </p:sp>
    </p:spTree>
    <p:extLst>
      <p:ext uri="{BB962C8B-B14F-4D97-AF65-F5344CB8AC3E}">
        <p14:creationId xmlns:p14="http://schemas.microsoft.com/office/powerpoint/2010/main" xmlns="" val="2046692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8353" y="200025"/>
            <a:ext cx="7342049" cy="5488051"/>
          </a:xfrm>
          <a:prstGeom prst="rect">
            <a:avLst/>
          </a:prstGeom>
        </p:spPr>
      </p:pic>
      <p:sp>
        <p:nvSpPr>
          <p:cNvPr id="5" name="TextBox 4"/>
          <p:cNvSpPr txBox="1"/>
          <p:nvPr/>
        </p:nvSpPr>
        <p:spPr>
          <a:xfrm>
            <a:off x="371476" y="3139618"/>
            <a:ext cx="3622777" cy="461665"/>
          </a:xfrm>
          <a:prstGeom prst="rect">
            <a:avLst/>
          </a:prstGeom>
          <a:noFill/>
        </p:spPr>
        <p:txBody>
          <a:bodyPr wrap="square" rtlCol="0">
            <a:spAutoFit/>
          </a:bodyPr>
          <a:lstStyle/>
          <a:p>
            <a:r>
              <a:rPr lang="en-US" sz="2400" b="1" dirty="0" smtClean="0">
                <a:solidFill>
                  <a:srgbClr val="FF0000"/>
                </a:solidFill>
              </a:rPr>
              <a:t>Debates</a:t>
            </a:r>
            <a:endParaRPr lang="en-US" sz="2400" b="1" dirty="0">
              <a:solidFill>
                <a:srgbClr val="FF0000"/>
              </a:solidFill>
            </a:endParaRPr>
          </a:p>
        </p:txBody>
      </p:sp>
      <p:sp>
        <p:nvSpPr>
          <p:cNvPr id="6" name="TextBox 5"/>
          <p:cNvSpPr txBox="1"/>
          <p:nvPr/>
        </p:nvSpPr>
        <p:spPr>
          <a:xfrm>
            <a:off x="7480402" y="400050"/>
            <a:ext cx="4563961" cy="5262979"/>
          </a:xfrm>
          <a:prstGeom prst="rect">
            <a:avLst/>
          </a:prstGeom>
          <a:noFill/>
        </p:spPr>
        <p:txBody>
          <a:bodyPr wrap="square" rtlCol="0">
            <a:spAutoFit/>
          </a:bodyPr>
          <a:lstStyle/>
          <a:p>
            <a:r>
              <a:rPr lang="en-US" sz="2800" b="1" dirty="0" smtClean="0"/>
              <a:t>DEBATES</a:t>
            </a:r>
            <a:r>
              <a:rPr lang="en-US" sz="2800" dirty="0" smtClean="0"/>
              <a:t>.</a:t>
            </a:r>
          </a:p>
          <a:p>
            <a:pPr marL="457200" indent="-457200">
              <a:buFont typeface="Arial" panose="020B0604020202020204" pitchFamily="34" charset="0"/>
              <a:buChar char="•"/>
            </a:pPr>
            <a:r>
              <a:rPr lang="en-US" sz="2800" dirty="0" smtClean="0"/>
              <a:t>Presidential </a:t>
            </a:r>
            <a:r>
              <a:rPr lang="en-US" sz="2800" dirty="0"/>
              <a:t>debates have become an important component of presidential campaigns. </a:t>
            </a:r>
          </a:p>
          <a:p>
            <a:endParaRPr lang="en-US" sz="2800" dirty="0" smtClean="0"/>
          </a:p>
          <a:p>
            <a:r>
              <a:rPr lang="en-US" sz="2800" dirty="0" smtClean="0"/>
              <a:t>As we watch these video clips, take </a:t>
            </a:r>
            <a:r>
              <a:rPr lang="en-US" sz="2800" dirty="0"/>
              <a:t>notes on </a:t>
            </a:r>
            <a:r>
              <a:rPr lang="en-US" sz="2800" dirty="0" smtClean="0"/>
              <a:t>your </a:t>
            </a:r>
            <a:r>
              <a:rPr lang="en-US" sz="2800" dirty="0"/>
              <a:t>graphic organizer about </a:t>
            </a:r>
            <a:r>
              <a:rPr lang="en-US" sz="2800" dirty="0">
                <a:solidFill>
                  <a:schemeClr val="accent1"/>
                </a:solidFill>
              </a:rPr>
              <a:t>why debates play an important role in evaluating a </a:t>
            </a:r>
            <a:r>
              <a:rPr lang="en-US" sz="2800" dirty="0" smtClean="0">
                <a:solidFill>
                  <a:schemeClr val="accent1"/>
                </a:solidFill>
              </a:rPr>
              <a:t>candidate</a:t>
            </a:r>
            <a:r>
              <a:rPr lang="en-US" sz="2800" dirty="0" smtClean="0"/>
              <a:t>. </a:t>
            </a:r>
            <a:endParaRPr lang="en-US" sz="2800" dirty="0"/>
          </a:p>
        </p:txBody>
      </p:sp>
    </p:spTree>
    <p:extLst>
      <p:ext uri="{BB962C8B-B14F-4D97-AF65-F5344CB8AC3E}">
        <p14:creationId xmlns:p14="http://schemas.microsoft.com/office/powerpoint/2010/main" xmlns="" val="307573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28" y="5029200"/>
            <a:ext cx="9281160" cy="1657349"/>
          </a:xfrm>
        </p:spPr>
        <p:txBody>
          <a:bodyPr/>
          <a:lstStyle/>
          <a:p>
            <a:r>
              <a:rPr lang="en-US" dirty="0" smtClean="0"/>
              <a:t>debates</a:t>
            </a:r>
            <a:endParaRPr lang="en-US" dirty="0"/>
          </a:p>
        </p:txBody>
      </p:sp>
      <p:sp>
        <p:nvSpPr>
          <p:cNvPr id="3" name="Text Placeholder 2"/>
          <p:cNvSpPr>
            <a:spLocks noGrp="1"/>
          </p:cNvSpPr>
          <p:nvPr>
            <p:ph type="body" idx="1"/>
          </p:nvPr>
        </p:nvSpPr>
        <p:spPr>
          <a:xfrm>
            <a:off x="3008736" y="1105281"/>
            <a:ext cx="9052560" cy="1066800"/>
          </a:xfrm>
        </p:spPr>
        <p:txBody>
          <a:bodyPr/>
          <a:lstStyle/>
          <a:p>
            <a:r>
              <a:rPr lang="en-US" dirty="0" smtClean="0">
                <a:hlinkClick r:id="rId3"/>
              </a:rPr>
              <a:t>PBS CLIP</a:t>
            </a:r>
            <a:endParaRPr lang="en-US" dirty="0" smtClean="0"/>
          </a:p>
          <a:p>
            <a:endParaRPr lang="en-US" dirty="0"/>
          </a:p>
          <a:p>
            <a:endParaRPr lang="en-US" dirty="0" smtClean="0"/>
          </a:p>
        </p:txBody>
      </p:sp>
      <p:pic>
        <p:nvPicPr>
          <p:cNvPr id="4" name="Picture 3">
            <a:hlinkClick r:id="rId3"/>
          </p:cNvPr>
          <p:cNvPicPr>
            <a:picLocks noChangeAspect="1"/>
          </p:cNvPicPr>
          <p:nvPr/>
        </p:nvPicPr>
        <p:blipFill rotWithShape="1">
          <a:blip r:embed="rId4"/>
          <a:srcRect l="15007" t="27540" r="49744" b="20898"/>
          <a:stretch/>
        </p:blipFill>
        <p:spPr>
          <a:xfrm>
            <a:off x="4864608" y="442913"/>
            <a:ext cx="6584098" cy="5414961"/>
          </a:xfrm>
          <a:prstGeom prst="rect">
            <a:avLst/>
          </a:prstGeom>
        </p:spPr>
      </p:pic>
    </p:spTree>
    <p:extLst>
      <p:ext uri="{BB962C8B-B14F-4D97-AF65-F5344CB8AC3E}">
        <p14:creationId xmlns:p14="http://schemas.microsoft.com/office/powerpoint/2010/main" xmlns="" val="2353340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743" y="0"/>
            <a:ext cx="11967057" cy="6702136"/>
          </a:xfrm>
          <a:prstGeom prst="rect">
            <a:avLst/>
          </a:prstGeom>
        </p:spPr>
      </p:pic>
      <p:sp>
        <p:nvSpPr>
          <p:cNvPr id="5" name="TextBox 4"/>
          <p:cNvSpPr txBox="1"/>
          <p:nvPr/>
        </p:nvSpPr>
        <p:spPr>
          <a:xfrm>
            <a:off x="498764" y="3666112"/>
            <a:ext cx="3979718" cy="1877437"/>
          </a:xfrm>
          <a:prstGeom prst="rect">
            <a:avLst/>
          </a:prstGeom>
          <a:noFill/>
        </p:spPr>
        <p:txBody>
          <a:bodyPr wrap="square" rtlCol="0">
            <a:spAutoFit/>
          </a:bodyPr>
          <a:lstStyle/>
          <a:p>
            <a:r>
              <a:rPr lang="en-US" dirty="0" smtClean="0">
                <a:solidFill>
                  <a:srgbClr val="FF0000"/>
                </a:solidFill>
              </a:rPr>
              <a:t>Debates</a:t>
            </a:r>
          </a:p>
          <a:p>
            <a:r>
              <a:rPr lang="en-US" sz="2000" dirty="0" smtClean="0">
                <a:solidFill>
                  <a:srgbClr val="00B050"/>
                </a:solidFill>
              </a:rPr>
              <a:t>PBS video– you learn how a candidate presents themselves, you can learn how they think about issues</a:t>
            </a:r>
          </a:p>
          <a:p>
            <a:endParaRPr lang="en-US" dirty="0"/>
          </a:p>
        </p:txBody>
      </p:sp>
    </p:spTree>
    <p:extLst>
      <p:ext uri="{BB962C8B-B14F-4D97-AF65-F5344CB8AC3E}">
        <p14:creationId xmlns:p14="http://schemas.microsoft.com/office/powerpoint/2010/main" xmlns="" val="364054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7425" y="1564767"/>
            <a:ext cx="9052560" cy="1066800"/>
          </a:xfrm>
        </p:spPr>
        <p:txBody>
          <a:bodyPr/>
          <a:lstStyle/>
          <a:p>
            <a:r>
              <a:rPr lang="en-US" dirty="0" smtClean="0">
                <a:hlinkClick r:id="rId3"/>
              </a:rPr>
              <a:t>NY TIMES CLIP</a:t>
            </a:r>
            <a:endParaRPr lang="en-US" dirty="0"/>
          </a:p>
        </p:txBody>
      </p:sp>
      <p:sp>
        <p:nvSpPr>
          <p:cNvPr id="4" name="Title 1"/>
          <p:cNvSpPr txBox="1">
            <a:spLocks/>
          </p:cNvSpPr>
          <p:nvPr/>
        </p:nvSpPr>
        <p:spPr>
          <a:xfrm>
            <a:off x="0" y="5553456"/>
            <a:ext cx="9281160" cy="1657349"/>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8000" b="0" kern="1200" cap="all" baseline="0">
                <a:blipFill>
                  <a:blip r:embed="rId4">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a:lstStyle>
          <a:p>
            <a:r>
              <a:rPr lang="en-US" dirty="0" smtClean="0"/>
              <a:t>debates</a:t>
            </a:r>
            <a:endParaRPr lang="en-US" dirty="0"/>
          </a:p>
        </p:txBody>
      </p:sp>
      <p:pic>
        <p:nvPicPr>
          <p:cNvPr id="2" name="Picture 1"/>
          <p:cNvPicPr>
            <a:picLocks noChangeAspect="1"/>
          </p:cNvPicPr>
          <p:nvPr/>
        </p:nvPicPr>
        <p:blipFill rotWithShape="1">
          <a:blip r:embed="rId5"/>
          <a:srcRect l="5320" t="21153" r="42018" b="18359"/>
          <a:stretch/>
        </p:blipFill>
        <p:spPr>
          <a:xfrm>
            <a:off x="4640580" y="1371600"/>
            <a:ext cx="6786563" cy="4424742"/>
          </a:xfrm>
          <a:prstGeom prst="rect">
            <a:avLst/>
          </a:prstGeom>
        </p:spPr>
      </p:pic>
    </p:spTree>
    <p:extLst>
      <p:ext uri="{BB962C8B-B14F-4D97-AF65-F5344CB8AC3E}">
        <p14:creationId xmlns:p14="http://schemas.microsoft.com/office/powerpoint/2010/main" xmlns="" val="41821603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48743" y="0"/>
            <a:ext cx="11967057" cy="6702136"/>
          </a:xfrm>
          <a:prstGeom prst="rect">
            <a:avLst/>
          </a:prstGeom>
        </p:spPr>
      </p:pic>
      <p:sp>
        <p:nvSpPr>
          <p:cNvPr id="5" name="TextBox 4"/>
          <p:cNvSpPr txBox="1"/>
          <p:nvPr/>
        </p:nvSpPr>
        <p:spPr>
          <a:xfrm>
            <a:off x="498764" y="3666112"/>
            <a:ext cx="4488872" cy="3046988"/>
          </a:xfrm>
          <a:prstGeom prst="rect">
            <a:avLst/>
          </a:prstGeom>
          <a:noFill/>
        </p:spPr>
        <p:txBody>
          <a:bodyPr wrap="square" rtlCol="0">
            <a:spAutoFit/>
          </a:bodyPr>
          <a:lstStyle/>
          <a:p>
            <a:r>
              <a:rPr lang="en-US" dirty="0" smtClean="0">
                <a:solidFill>
                  <a:srgbClr val="FF0000"/>
                </a:solidFill>
              </a:rPr>
              <a:t>Debates</a:t>
            </a:r>
          </a:p>
          <a:p>
            <a:r>
              <a:rPr lang="en-US" sz="1400" dirty="0" smtClean="0"/>
              <a:t>PBS video– you learn how a candidate presents themselves, you can learn how they think about issues</a:t>
            </a:r>
          </a:p>
          <a:p>
            <a:endParaRPr lang="en-US" dirty="0"/>
          </a:p>
          <a:p>
            <a:r>
              <a:rPr lang="en-US" sz="2400" dirty="0" smtClean="0">
                <a:solidFill>
                  <a:srgbClr val="00B050"/>
                </a:solidFill>
              </a:rPr>
              <a:t>NY Times– you see an candidates personality and character. Unscripted moment.</a:t>
            </a:r>
          </a:p>
          <a:p>
            <a:endParaRPr lang="en-US" dirty="0"/>
          </a:p>
        </p:txBody>
      </p:sp>
    </p:spTree>
    <p:extLst>
      <p:ext uri="{BB962C8B-B14F-4D97-AF65-F5344CB8AC3E}">
        <p14:creationId xmlns:p14="http://schemas.microsoft.com/office/powerpoint/2010/main" xmlns="" val="235488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484632"/>
            <a:ext cx="10741882" cy="1609344"/>
          </a:xfrm>
        </p:spPr>
        <p:txBody>
          <a:bodyPr>
            <a:normAutofit fontScale="90000"/>
          </a:bodyPr>
          <a:lstStyle/>
          <a:p>
            <a:pPr lvl="0"/>
            <a:r>
              <a:rPr lang="en-US" dirty="0" smtClean="0"/>
              <a:t>identify </a:t>
            </a:r>
            <a:r>
              <a:rPr lang="en-US" dirty="0"/>
              <a:t>the constitutional requirements to run for federal political </a:t>
            </a:r>
            <a:r>
              <a:rPr lang="en-US" dirty="0" smtClean="0"/>
              <a:t>office</a:t>
            </a:r>
            <a:r>
              <a:rPr lang="en-US" dirty="0"/>
              <a:t/>
            </a:r>
            <a:br>
              <a:rPr lang="en-US" dirty="0"/>
            </a:br>
            <a:endParaRPr lang="en-US" dirty="0"/>
          </a:p>
        </p:txBody>
      </p:sp>
      <p:sp>
        <p:nvSpPr>
          <p:cNvPr id="3" name="Content Placeholder 2"/>
          <p:cNvSpPr>
            <a:spLocks noGrp="1"/>
          </p:cNvSpPr>
          <p:nvPr>
            <p:ph idx="1"/>
          </p:nvPr>
        </p:nvSpPr>
        <p:spPr>
          <a:xfrm>
            <a:off x="515155" y="2121408"/>
            <a:ext cx="10613093" cy="4050792"/>
          </a:xfrm>
        </p:spPr>
        <p:txBody>
          <a:bodyPr>
            <a:noAutofit/>
          </a:bodyPr>
          <a:lstStyle/>
          <a:p>
            <a:pPr lvl="0"/>
            <a:r>
              <a:rPr lang="en-US" sz="2800" dirty="0"/>
              <a:t>This is an excerpt from Article II of the U.S Constitution: </a:t>
            </a:r>
          </a:p>
          <a:p>
            <a:r>
              <a:rPr lang="en-US" sz="2800" i="1" dirty="0">
                <a:solidFill>
                  <a:srgbClr val="002060"/>
                </a:solidFill>
              </a:rPr>
              <a:t>No Person except a natural born Citizen, or a Citizen of the United States, at the time of the Adoption of this Constitution, shall be eligible to the Office </a:t>
            </a:r>
            <a:r>
              <a:rPr lang="en-US" sz="2800" i="1" dirty="0" smtClean="0">
                <a:solidFill>
                  <a:srgbClr val="002060"/>
                </a:solidFill>
              </a:rPr>
              <a:t>of</a:t>
            </a:r>
            <a:r>
              <a:rPr lang="en-US" sz="2800" i="1" dirty="0">
                <a:solidFill>
                  <a:srgbClr val="002060"/>
                </a:solidFill>
              </a:rPr>
              <a:t> </a:t>
            </a:r>
            <a:r>
              <a:rPr lang="en-US" sz="2800" i="1" dirty="0" smtClean="0">
                <a:solidFill>
                  <a:srgbClr val="FF0000"/>
                </a:solidFill>
              </a:rPr>
              <a:t>PRESIDENT</a:t>
            </a:r>
            <a:r>
              <a:rPr lang="en-US" sz="2800" i="1" dirty="0" smtClean="0">
                <a:solidFill>
                  <a:srgbClr val="002060"/>
                </a:solidFill>
              </a:rPr>
              <a:t>; </a:t>
            </a:r>
            <a:r>
              <a:rPr lang="en-US" sz="2800" i="1" dirty="0">
                <a:solidFill>
                  <a:srgbClr val="002060"/>
                </a:solidFill>
              </a:rPr>
              <a:t>neither shall any person be eligible to that Office who shall not have attained to the Age of thirty five Years, and been fourteen Years a Resident within the United States. </a:t>
            </a:r>
            <a:endParaRPr lang="en-US" sz="2800" dirty="0">
              <a:solidFill>
                <a:srgbClr val="002060"/>
              </a:solidFill>
            </a:endParaRPr>
          </a:p>
          <a:p>
            <a:endParaRPr lang="en-US" sz="2800" dirty="0" smtClean="0"/>
          </a:p>
          <a:p>
            <a:r>
              <a:rPr lang="en-US" sz="2800" dirty="0" smtClean="0"/>
              <a:t>These are the constitutional requirements for the office of the President. </a:t>
            </a:r>
            <a:endParaRPr lang="en-US" sz="2800" dirty="0"/>
          </a:p>
        </p:txBody>
      </p:sp>
    </p:spTree>
    <p:extLst>
      <p:ext uri="{BB962C8B-B14F-4D97-AF65-F5344CB8AC3E}">
        <p14:creationId xmlns:p14="http://schemas.microsoft.com/office/powerpoint/2010/main" xmlns="" val="37362040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idx="1"/>
          </p:nvPr>
        </p:nvSpPr>
        <p:spPr>
          <a:xfrm>
            <a:off x="2305051" y="2148267"/>
            <a:ext cx="9886949" cy="4095369"/>
          </a:xfrm>
        </p:spPr>
        <p:txBody>
          <a:bodyPr>
            <a:noAutofit/>
          </a:bodyPr>
          <a:lstStyle/>
          <a:p>
            <a:r>
              <a:rPr lang="en-US" sz="5400" dirty="0"/>
              <a:t>"Television is no gimmick [trick], and nobody will ever be elected to major office again without presenting themselves well on it."  </a:t>
            </a:r>
            <a:r>
              <a:rPr lang="en-US" sz="2400" dirty="0"/>
              <a:t>– Television producer and Nixon campaign consultant Roger Ailes, 1968</a:t>
            </a:r>
          </a:p>
        </p:txBody>
      </p:sp>
      <p:sp>
        <p:nvSpPr>
          <p:cNvPr id="5" name="Text Placeholder 2"/>
          <p:cNvSpPr>
            <a:spLocks noGrp="1"/>
          </p:cNvSpPr>
          <p:nvPr>
            <p:ph type="title"/>
          </p:nvPr>
        </p:nvSpPr>
        <p:spPr>
          <a:xfrm>
            <a:off x="228600" y="476630"/>
            <a:ext cx="11963400" cy="1671637"/>
          </a:xfrm>
        </p:spPr>
        <p:txBody>
          <a:bodyPr>
            <a:noAutofit/>
          </a:bodyPr>
          <a:lstStyle/>
          <a:p>
            <a:r>
              <a:rPr lang="en-US" sz="4400" dirty="0"/>
              <a:t>write a summary statement on </a:t>
            </a:r>
            <a:r>
              <a:rPr lang="en-US" sz="4400" dirty="0" smtClean="0"/>
              <a:t>YOUR </a:t>
            </a:r>
            <a:r>
              <a:rPr lang="en-US" sz="4400" dirty="0"/>
              <a:t>graphic organizer about the importance of debates in evaluating candidates and how this quote relates to debates. </a:t>
            </a:r>
          </a:p>
        </p:txBody>
      </p:sp>
    </p:spTree>
    <p:extLst>
      <p:ext uri="{BB962C8B-B14F-4D97-AF65-F5344CB8AC3E}">
        <p14:creationId xmlns:p14="http://schemas.microsoft.com/office/powerpoint/2010/main" xmlns="" val="29124831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060" y="1128713"/>
            <a:ext cx="11574590" cy="1836801"/>
          </a:xfrm>
        </p:spPr>
        <p:txBody>
          <a:bodyPr>
            <a:normAutofit fontScale="90000"/>
          </a:bodyPr>
          <a:lstStyle/>
          <a:p>
            <a:r>
              <a:rPr lang="en-US" sz="6700" dirty="0"/>
              <a:t>$896 million was spent in 2012 in one area for candidates to inform voters about themselves and the </a:t>
            </a:r>
            <a:r>
              <a:rPr lang="en-US" sz="6700" dirty="0" smtClean="0"/>
              <a:t>opponent</a:t>
            </a:r>
            <a:r>
              <a:rPr lang="en-US" dirty="0"/>
              <a:t/>
            </a:r>
            <a:br>
              <a:rPr lang="en-US" dirty="0"/>
            </a:br>
            <a:endParaRPr lang="en-US" dirty="0"/>
          </a:p>
        </p:txBody>
      </p:sp>
      <p:sp>
        <p:nvSpPr>
          <p:cNvPr id="5" name="Content Placeholder 4"/>
          <p:cNvSpPr>
            <a:spLocks noGrp="1"/>
          </p:cNvSpPr>
          <p:nvPr>
            <p:ph idx="1"/>
          </p:nvPr>
        </p:nvSpPr>
        <p:spPr>
          <a:xfrm>
            <a:off x="0" y="2965514"/>
            <a:ext cx="11672887" cy="2206561"/>
          </a:xfrm>
        </p:spPr>
        <p:txBody>
          <a:bodyPr>
            <a:normAutofit/>
          </a:bodyPr>
          <a:lstStyle/>
          <a:p>
            <a:r>
              <a:rPr lang="en-US" sz="3200" dirty="0" smtClean="0"/>
              <a:t>What do you this </a:t>
            </a:r>
            <a:r>
              <a:rPr lang="en-US" sz="3200" dirty="0"/>
              <a:t>money was spent on? </a:t>
            </a:r>
          </a:p>
          <a:p>
            <a:r>
              <a:rPr lang="en-US" sz="3200" dirty="0"/>
              <a:t>C</a:t>
            </a:r>
            <a:r>
              <a:rPr lang="en-US" sz="3200" dirty="0" smtClean="0"/>
              <a:t>ampaign advertisements or Political advertisements </a:t>
            </a:r>
          </a:p>
          <a:p>
            <a:r>
              <a:rPr lang="en-US" sz="3200" dirty="0" smtClean="0"/>
              <a:t>Why </a:t>
            </a:r>
            <a:r>
              <a:rPr lang="en-US" sz="3200" dirty="0"/>
              <a:t>do they think so much money is spent on these advertisements? </a:t>
            </a:r>
          </a:p>
        </p:txBody>
      </p:sp>
      <p:sp>
        <p:nvSpPr>
          <p:cNvPr id="6" name="TextBox 5"/>
          <p:cNvSpPr txBox="1"/>
          <p:nvPr/>
        </p:nvSpPr>
        <p:spPr>
          <a:xfrm>
            <a:off x="4314825" y="5172074"/>
            <a:ext cx="4257675" cy="923330"/>
          </a:xfrm>
          <a:prstGeom prst="rect">
            <a:avLst/>
          </a:prstGeom>
          <a:solidFill>
            <a:schemeClr val="accent1"/>
          </a:solidFill>
        </p:spPr>
        <p:txBody>
          <a:bodyPr wrap="square" rtlCol="0">
            <a:spAutoFit/>
          </a:bodyPr>
          <a:lstStyle/>
          <a:p>
            <a:pPr algn="ctr"/>
            <a:r>
              <a:rPr lang="en-US" b="1" dirty="0" smtClean="0"/>
              <a:t>Timed-Round-Robin: </a:t>
            </a:r>
            <a:r>
              <a:rPr lang="en-US" dirty="0" smtClean="0"/>
              <a:t>Share your responses to this last question with your teams. </a:t>
            </a:r>
            <a:endParaRPr lang="en-US" dirty="0"/>
          </a:p>
        </p:txBody>
      </p:sp>
    </p:spTree>
    <p:extLst>
      <p:ext uri="{BB962C8B-B14F-4D97-AF65-F5344CB8AC3E}">
        <p14:creationId xmlns:p14="http://schemas.microsoft.com/office/powerpoint/2010/main" xmlns="" val="331238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8353" y="200025"/>
            <a:ext cx="7342049" cy="5488051"/>
          </a:xfrm>
          <a:prstGeom prst="rect">
            <a:avLst/>
          </a:prstGeom>
        </p:spPr>
      </p:pic>
      <p:sp>
        <p:nvSpPr>
          <p:cNvPr id="5" name="TextBox 4"/>
          <p:cNvSpPr txBox="1"/>
          <p:nvPr/>
        </p:nvSpPr>
        <p:spPr>
          <a:xfrm>
            <a:off x="5086351" y="3246983"/>
            <a:ext cx="3622777" cy="461665"/>
          </a:xfrm>
          <a:prstGeom prst="rect">
            <a:avLst/>
          </a:prstGeom>
          <a:noFill/>
        </p:spPr>
        <p:txBody>
          <a:bodyPr wrap="square" rtlCol="0">
            <a:spAutoFit/>
          </a:bodyPr>
          <a:lstStyle/>
          <a:p>
            <a:r>
              <a:rPr lang="en-US" sz="2400" b="1" dirty="0" smtClean="0">
                <a:solidFill>
                  <a:srgbClr val="FF0000"/>
                </a:solidFill>
              </a:rPr>
              <a:t>Political Ads</a:t>
            </a:r>
            <a:endParaRPr lang="en-US" sz="2400" b="1" dirty="0">
              <a:solidFill>
                <a:srgbClr val="FF0000"/>
              </a:solidFill>
            </a:endParaRPr>
          </a:p>
        </p:txBody>
      </p:sp>
      <p:sp>
        <p:nvSpPr>
          <p:cNvPr id="6" name="TextBox 5"/>
          <p:cNvSpPr txBox="1"/>
          <p:nvPr/>
        </p:nvSpPr>
        <p:spPr>
          <a:xfrm>
            <a:off x="7480402" y="400050"/>
            <a:ext cx="4563961" cy="5693866"/>
          </a:xfrm>
          <a:prstGeom prst="rect">
            <a:avLst/>
          </a:prstGeom>
          <a:noFill/>
        </p:spPr>
        <p:txBody>
          <a:bodyPr wrap="square" rtlCol="0">
            <a:spAutoFit/>
          </a:bodyPr>
          <a:lstStyle/>
          <a:p>
            <a:r>
              <a:rPr lang="en-US" sz="2800" b="1" dirty="0" smtClean="0"/>
              <a:t>POLITICAL ADS</a:t>
            </a:r>
            <a:r>
              <a:rPr lang="en-US" sz="2800" dirty="0" smtClean="0"/>
              <a:t>.</a:t>
            </a:r>
          </a:p>
          <a:p>
            <a:pPr marL="457200" lvl="0" indent="-457200">
              <a:buFont typeface="Arial" panose="020B0604020202020204" pitchFamily="34" charset="0"/>
              <a:buChar char="•"/>
            </a:pPr>
            <a:r>
              <a:rPr lang="en-US" sz="2800" dirty="0" smtClean="0"/>
              <a:t>We  will </a:t>
            </a:r>
            <a:r>
              <a:rPr lang="en-US" sz="2800" dirty="0"/>
              <a:t>look at a few examples of political advertisements to get a better understanding of how advertisements can play a role in evaluating candidates.</a:t>
            </a:r>
          </a:p>
          <a:p>
            <a:pPr marL="457200" lvl="0" indent="-457200">
              <a:buFont typeface="Arial" panose="020B0604020202020204" pitchFamily="34" charset="0"/>
              <a:buChar char="•"/>
            </a:pPr>
            <a:r>
              <a:rPr lang="en-US" sz="2800" dirty="0"/>
              <a:t>T</a:t>
            </a:r>
            <a:r>
              <a:rPr lang="en-US" sz="2800" dirty="0" smtClean="0"/>
              <a:t>ake </a:t>
            </a:r>
            <a:r>
              <a:rPr lang="en-US" sz="2800" dirty="0"/>
              <a:t>notes on what </a:t>
            </a:r>
            <a:r>
              <a:rPr lang="en-US" sz="2800" dirty="0" smtClean="0"/>
              <a:t>you </a:t>
            </a:r>
            <a:r>
              <a:rPr lang="en-US" sz="2800" dirty="0"/>
              <a:t>learn about the candidates for each advertisement </a:t>
            </a:r>
            <a:r>
              <a:rPr lang="en-US" sz="2800" dirty="0" smtClean="0"/>
              <a:t>you </a:t>
            </a:r>
            <a:r>
              <a:rPr lang="en-US" sz="2800" dirty="0"/>
              <a:t>view. </a:t>
            </a:r>
          </a:p>
        </p:txBody>
      </p:sp>
    </p:spTree>
    <p:extLst>
      <p:ext uri="{BB962C8B-B14F-4D97-AF65-F5344CB8AC3E}">
        <p14:creationId xmlns:p14="http://schemas.microsoft.com/office/powerpoint/2010/main" xmlns="" val="6732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3257550"/>
            <a:ext cx="9281160" cy="1488186"/>
          </a:xfrm>
        </p:spPr>
        <p:txBody>
          <a:bodyPr>
            <a:normAutofit fontScale="90000"/>
          </a:bodyPr>
          <a:lstStyle/>
          <a:p>
            <a:pPr lvl="0"/>
            <a:r>
              <a:rPr lang="en-US" b="1" dirty="0">
                <a:hlinkClick r:id="rId3"/>
              </a:rPr>
              <a:t>Liberty Park/Hope Campaign 80</a:t>
            </a:r>
            <a:r>
              <a:rPr lang="en-US" dirty="0">
                <a:hlinkClick r:id="rId3"/>
              </a:rPr>
              <a:t> (Reagan, Republican, 1980</a:t>
            </a:r>
            <a:r>
              <a:rPr lang="en-US" dirty="0" smtClean="0">
                <a:hlinkClick r:id="rId3"/>
              </a:rPr>
              <a:t>)</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a:t>What do you think is the message for this ad? </a:t>
            </a:r>
            <a:endParaRPr lang="en-US" dirty="0" smtClean="0"/>
          </a:p>
          <a:p>
            <a:r>
              <a:rPr lang="en-US" dirty="0" smtClean="0"/>
              <a:t>What </a:t>
            </a:r>
            <a:r>
              <a:rPr lang="en-US" dirty="0"/>
              <a:t>do you learn about the candidate?”</a:t>
            </a:r>
          </a:p>
        </p:txBody>
      </p:sp>
    </p:spTree>
    <p:extLst>
      <p:ext uri="{BB962C8B-B14F-4D97-AF65-F5344CB8AC3E}">
        <p14:creationId xmlns:p14="http://schemas.microsoft.com/office/powerpoint/2010/main" xmlns="" val="958752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3257550"/>
            <a:ext cx="9281160" cy="1488186"/>
          </a:xfrm>
        </p:spPr>
        <p:txBody>
          <a:bodyPr>
            <a:normAutofit fontScale="90000"/>
          </a:bodyPr>
          <a:lstStyle/>
          <a:p>
            <a:r>
              <a:rPr lang="en-US" b="1" dirty="0">
                <a:hlinkClick r:id="rId3"/>
              </a:rPr>
              <a:t>Next Century</a:t>
            </a:r>
            <a:r>
              <a:rPr lang="en-US" dirty="0">
                <a:hlinkClick r:id="rId3"/>
              </a:rPr>
              <a:t> (Clinton, Democrat, 1996</a:t>
            </a:r>
            <a:r>
              <a:rPr lang="en-US" dirty="0" smtClean="0">
                <a:hlinkClick r:id="rId3"/>
              </a:rPr>
              <a:t>)</a:t>
            </a:r>
            <a:r>
              <a:rPr lang="en-US" dirty="0"/>
              <a:t/>
            </a:r>
            <a:br>
              <a:rPr lang="en-US" dirty="0"/>
            </a:b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a:t>What do you think is the message for this ad? </a:t>
            </a:r>
            <a:endParaRPr lang="en-US" dirty="0" smtClean="0"/>
          </a:p>
          <a:p>
            <a:r>
              <a:rPr lang="en-US" dirty="0" smtClean="0"/>
              <a:t>What </a:t>
            </a:r>
            <a:r>
              <a:rPr lang="en-US" dirty="0"/>
              <a:t>do you learn about the candidate?”</a:t>
            </a:r>
          </a:p>
        </p:txBody>
      </p:sp>
    </p:spTree>
    <p:extLst>
      <p:ext uri="{BB962C8B-B14F-4D97-AF65-F5344CB8AC3E}">
        <p14:creationId xmlns:p14="http://schemas.microsoft.com/office/powerpoint/2010/main" xmlns="" val="1177707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3257550"/>
            <a:ext cx="9281160" cy="1488186"/>
          </a:xfrm>
        </p:spPr>
        <p:txBody>
          <a:bodyPr>
            <a:normAutofit fontScale="90000"/>
          </a:bodyPr>
          <a:lstStyle/>
          <a:p>
            <a:pPr lvl="0"/>
            <a:r>
              <a:rPr lang="en-US" b="1" dirty="0">
                <a:hlinkClick r:id="rId3"/>
              </a:rPr>
              <a:t>Hopeful</a:t>
            </a:r>
            <a:r>
              <a:rPr lang="en-US" dirty="0">
                <a:hlinkClick r:id="rId3"/>
              </a:rPr>
              <a:t> (Bush, Republican, 2000</a:t>
            </a:r>
            <a:r>
              <a:rPr lang="en-US" dirty="0" smtClean="0">
                <a:hlinkClick r:id="rId3"/>
              </a:rPr>
              <a:t>)</a:t>
            </a:r>
            <a:r>
              <a:rPr lang="en-US" dirty="0"/>
              <a:t/>
            </a:r>
            <a:br>
              <a:rPr lang="en-US" dirty="0"/>
            </a:br>
            <a:r>
              <a:rPr lang="en-US" dirty="0"/>
              <a:t/>
            </a:r>
            <a:br>
              <a:rPr lang="en-US" dirty="0"/>
            </a:b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a:t>What do you think is the message for this ad? </a:t>
            </a:r>
            <a:endParaRPr lang="en-US" dirty="0" smtClean="0"/>
          </a:p>
          <a:p>
            <a:r>
              <a:rPr lang="en-US" dirty="0" smtClean="0"/>
              <a:t>What </a:t>
            </a:r>
            <a:r>
              <a:rPr lang="en-US" dirty="0"/>
              <a:t>do you learn about the candidate?”</a:t>
            </a:r>
          </a:p>
        </p:txBody>
      </p:sp>
    </p:spTree>
    <p:extLst>
      <p:ext uri="{BB962C8B-B14F-4D97-AF65-F5344CB8AC3E}">
        <p14:creationId xmlns:p14="http://schemas.microsoft.com/office/powerpoint/2010/main" xmlns="" val="32555058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7128" y="3257550"/>
            <a:ext cx="9281160" cy="1488186"/>
          </a:xfrm>
        </p:spPr>
        <p:txBody>
          <a:bodyPr>
            <a:normAutofit fontScale="90000"/>
          </a:bodyPr>
          <a:lstStyle/>
          <a:p>
            <a:pPr lvl="0"/>
            <a:r>
              <a:rPr lang="en-US" b="1" dirty="0">
                <a:hlinkClick r:id="rId3"/>
              </a:rPr>
              <a:t>Determination</a:t>
            </a:r>
            <a:r>
              <a:rPr lang="en-US" dirty="0">
                <a:hlinkClick r:id="rId3"/>
              </a:rPr>
              <a:t> (Obama, Democrat, 2012</a:t>
            </a:r>
            <a:r>
              <a:rPr lang="en-US" dirty="0" smtClean="0">
                <a:hlinkClick r:id="rId3"/>
              </a:rPr>
              <a:t>)</a:t>
            </a:r>
            <a:r>
              <a:rPr lang="en-US" dirty="0"/>
              <a:t/>
            </a:r>
            <a:br>
              <a:rPr lang="en-US" dirty="0"/>
            </a:br>
            <a:r>
              <a:rPr lang="en-US" dirty="0"/>
              <a:t/>
            </a:r>
            <a:br>
              <a:rPr lang="en-US" dirty="0"/>
            </a:b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a:t>What do you think is the message for this ad? </a:t>
            </a:r>
            <a:endParaRPr lang="en-US" dirty="0" smtClean="0"/>
          </a:p>
          <a:p>
            <a:r>
              <a:rPr lang="en-US" dirty="0" smtClean="0"/>
              <a:t>What </a:t>
            </a:r>
            <a:r>
              <a:rPr lang="en-US" dirty="0"/>
              <a:t>do you learn about the candidate?”</a:t>
            </a:r>
          </a:p>
        </p:txBody>
      </p:sp>
    </p:spTree>
    <p:extLst>
      <p:ext uri="{BB962C8B-B14F-4D97-AF65-F5344CB8AC3E}">
        <p14:creationId xmlns:p14="http://schemas.microsoft.com/office/powerpoint/2010/main" xmlns="" val="26546833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8353" y="200025"/>
            <a:ext cx="7342049" cy="5488051"/>
          </a:xfrm>
          <a:prstGeom prst="rect">
            <a:avLst/>
          </a:prstGeom>
        </p:spPr>
      </p:pic>
      <p:sp>
        <p:nvSpPr>
          <p:cNvPr id="5" name="TextBox 4"/>
          <p:cNvSpPr txBox="1"/>
          <p:nvPr/>
        </p:nvSpPr>
        <p:spPr>
          <a:xfrm>
            <a:off x="5086351" y="3246983"/>
            <a:ext cx="3622777" cy="461665"/>
          </a:xfrm>
          <a:prstGeom prst="rect">
            <a:avLst/>
          </a:prstGeom>
          <a:noFill/>
        </p:spPr>
        <p:txBody>
          <a:bodyPr wrap="square" rtlCol="0">
            <a:spAutoFit/>
          </a:bodyPr>
          <a:lstStyle/>
          <a:p>
            <a:r>
              <a:rPr lang="en-US" sz="2400" b="1" dirty="0" smtClean="0">
                <a:solidFill>
                  <a:srgbClr val="FF0000"/>
                </a:solidFill>
              </a:rPr>
              <a:t>Political Ads</a:t>
            </a:r>
            <a:endParaRPr lang="en-US" sz="2400" b="1" dirty="0">
              <a:solidFill>
                <a:srgbClr val="FF0000"/>
              </a:solidFill>
            </a:endParaRPr>
          </a:p>
        </p:txBody>
      </p:sp>
      <p:sp>
        <p:nvSpPr>
          <p:cNvPr id="6" name="TextBox 5"/>
          <p:cNvSpPr txBox="1"/>
          <p:nvPr/>
        </p:nvSpPr>
        <p:spPr>
          <a:xfrm>
            <a:off x="7480402" y="400050"/>
            <a:ext cx="4563961" cy="2862322"/>
          </a:xfrm>
          <a:prstGeom prst="rect">
            <a:avLst/>
          </a:prstGeom>
          <a:noFill/>
        </p:spPr>
        <p:txBody>
          <a:bodyPr wrap="square" rtlCol="0">
            <a:spAutoFit/>
          </a:bodyPr>
          <a:lstStyle/>
          <a:p>
            <a:r>
              <a:rPr lang="en-US" sz="3600" dirty="0"/>
              <a:t>W</a:t>
            </a:r>
            <a:r>
              <a:rPr lang="en-US" sz="3600" dirty="0" smtClean="0"/>
              <a:t>rite </a:t>
            </a:r>
            <a:r>
              <a:rPr lang="en-US" sz="3600" dirty="0"/>
              <a:t>a summary statement about why voters use political advertisements to evaluate candidates</a:t>
            </a:r>
            <a:r>
              <a:rPr lang="en-US" sz="3600" dirty="0" smtClean="0"/>
              <a:t>. </a:t>
            </a:r>
            <a:endParaRPr lang="en-US" sz="3600" dirty="0"/>
          </a:p>
        </p:txBody>
      </p:sp>
      <p:sp>
        <p:nvSpPr>
          <p:cNvPr id="2" name="Left Arrow 1"/>
          <p:cNvSpPr/>
          <p:nvPr/>
        </p:nvSpPr>
        <p:spPr>
          <a:xfrm rot="457056">
            <a:off x="6226670" y="4126194"/>
            <a:ext cx="2784552" cy="9715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656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4800600"/>
            <a:ext cx="12091987" cy="2057400"/>
          </a:xfrm>
        </p:spPr>
        <p:txBody>
          <a:bodyPr>
            <a:normAutofit/>
          </a:bodyPr>
          <a:lstStyle/>
          <a:p>
            <a:r>
              <a:rPr lang="en-US" sz="6000" dirty="0"/>
              <a:t>create a title for the whole </a:t>
            </a:r>
            <a:r>
              <a:rPr lang="en-US" sz="6000" dirty="0" smtClean="0"/>
              <a:t>graphic organizer,  share out.</a:t>
            </a:r>
            <a:endParaRPr lang="en-US" sz="6000" dirty="0"/>
          </a:p>
        </p:txBody>
      </p:sp>
      <p:pic>
        <p:nvPicPr>
          <p:cNvPr id="5" name="Picture 4"/>
          <p:cNvPicPr>
            <a:picLocks noChangeAspect="1"/>
          </p:cNvPicPr>
          <p:nvPr/>
        </p:nvPicPr>
        <p:blipFill>
          <a:blip r:embed="rId2"/>
          <a:stretch>
            <a:fillRect/>
          </a:stretch>
        </p:blipFill>
        <p:spPr>
          <a:xfrm>
            <a:off x="5240527" y="0"/>
            <a:ext cx="6575362" cy="4915138"/>
          </a:xfrm>
          <a:prstGeom prst="rect">
            <a:avLst/>
          </a:prstGeom>
        </p:spPr>
      </p:pic>
      <p:sp>
        <p:nvSpPr>
          <p:cNvPr id="6" name="Right Arrow 5"/>
          <p:cNvSpPr/>
          <p:nvPr/>
        </p:nvSpPr>
        <p:spPr>
          <a:xfrm rot="19479616">
            <a:off x="3799303" y="468411"/>
            <a:ext cx="2499841" cy="1057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3994864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85750"/>
            <a:ext cx="12192000" cy="1808226"/>
          </a:xfrm>
        </p:spPr>
        <p:txBody>
          <a:bodyPr>
            <a:normAutofit fontScale="90000"/>
          </a:bodyPr>
          <a:lstStyle/>
          <a:p>
            <a:r>
              <a:rPr lang="en-US" dirty="0" smtClean="0"/>
              <a:t>write </a:t>
            </a:r>
            <a:r>
              <a:rPr lang="en-US" dirty="0"/>
              <a:t>a well-crafted response using one of the following prompts: </a:t>
            </a:r>
            <a:br>
              <a:rPr lang="en-US" dirty="0"/>
            </a:br>
            <a:endParaRPr lang="en-US" dirty="0"/>
          </a:p>
        </p:txBody>
      </p:sp>
      <p:sp>
        <p:nvSpPr>
          <p:cNvPr id="5" name="Content Placeholder 4"/>
          <p:cNvSpPr>
            <a:spLocks noGrp="1"/>
          </p:cNvSpPr>
          <p:nvPr>
            <p:ph sz="half" idx="1"/>
          </p:nvPr>
        </p:nvSpPr>
        <p:spPr>
          <a:xfrm>
            <a:off x="342900" y="1743075"/>
            <a:ext cx="5173597" cy="4872037"/>
          </a:xfrm>
          <a:ln w="28575">
            <a:solidFill>
              <a:srgbClr val="FF6600"/>
            </a:solidFill>
          </a:ln>
        </p:spPr>
        <p:txBody>
          <a:bodyPr>
            <a:noAutofit/>
          </a:bodyPr>
          <a:lstStyle/>
          <a:p>
            <a:pPr marL="0" indent="0">
              <a:buNone/>
            </a:pPr>
            <a:r>
              <a:rPr lang="en-US" sz="2800" b="1" u="sng" dirty="0" smtClean="0"/>
              <a:t>Prompt </a:t>
            </a:r>
            <a:r>
              <a:rPr lang="en-US" sz="2800" b="1" u="sng" dirty="0"/>
              <a:t>1</a:t>
            </a:r>
          </a:p>
          <a:p>
            <a:r>
              <a:rPr lang="en-US" sz="2800" dirty="0"/>
              <a:t>Using your graphic organizer, write a well-crafted paragraph explaining how understanding a candidate’s experience, platform, performance in debates and their political advertisements provide important information when evaluating a candidate for office</a:t>
            </a:r>
            <a:r>
              <a:rPr lang="en-US" sz="2800" dirty="0" smtClean="0"/>
              <a:t>.</a:t>
            </a:r>
            <a:endParaRPr lang="en-US" sz="2800" dirty="0"/>
          </a:p>
        </p:txBody>
      </p:sp>
      <p:sp>
        <p:nvSpPr>
          <p:cNvPr id="6" name="Content Placeholder 5"/>
          <p:cNvSpPr>
            <a:spLocks noGrp="1"/>
          </p:cNvSpPr>
          <p:nvPr>
            <p:ph sz="half" idx="2"/>
          </p:nvPr>
        </p:nvSpPr>
        <p:spPr>
          <a:xfrm>
            <a:off x="6364223" y="1743074"/>
            <a:ext cx="4980051" cy="4872037"/>
          </a:xfrm>
          <a:ln w="28575">
            <a:solidFill>
              <a:srgbClr val="FF6600"/>
            </a:solidFill>
          </a:ln>
        </p:spPr>
        <p:txBody>
          <a:bodyPr>
            <a:normAutofit/>
          </a:bodyPr>
          <a:lstStyle/>
          <a:p>
            <a:r>
              <a:rPr lang="en-US" sz="3000" b="1" u="sng" dirty="0"/>
              <a:t>Prompt 2</a:t>
            </a:r>
          </a:p>
          <a:p>
            <a:pPr marL="0" indent="0">
              <a:buNone/>
            </a:pPr>
            <a:r>
              <a:rPr lang="en-US" sz="3000" dirty="0"/>
              <a:t>You overhear a friend say, “It doesn’t matter who you vote for. All candidates are the same.” Using what you have learned during this lesson and citing specific evidence, write a well-crafted explanation of how you would respond to your friend. </a:t>
            </a:r>
          </a:p>
          <a:p>
            <a:endParaRPr lang="en-US" dirty="0"/>
          </a:p>
        </p:txBody>
      </p:sp>
      <p:sp>
        <p:nvSpPr>
          <p:cNvPr id="7" name="TextBox 6"/>
          <p:cNvSpPr txBox="1"/>
          <p:nvPr/>
        </p:nvSpPr>
        <p:spPr>
          <a:xfrm>
            <a:off x="5672137" y="3429000"/>
            <a:ext cx="847726" cy="461665"/>
          </a:xfrm>
          <a:prstGeom prst="rect">
            <a:avLst/>
          </a:prstGeom>
          <a:noFill/>
        </p:spPr>
        <p:txBody>
          <a:bodyPr wrap="square" rtlCol="0">
            <a:spAutoFit/>
          </a:bodyPr>
          <a:lstStyle/>
          <a:p>
            <a:r>
              <a:rPr lang="en-US" sz="2400" b="1" dirty="0" smtClean="0"/>
              <a:t>OR</a:t>
            </a:r>
            <a:endParaRPr lang="en-US" sz="2400" b="1" dirty="0"/>
          </a:p>
        </p:txBody>
      </p:sp>
    </p:spTree>
    <p:extLst>
      <p:ext uri="{BB962C8B-B14F-4D97-AF65-F5344CB8AC3E}">
        <p14:creationId xmlns:p14="http://schemas.microsoft.com/office/powerpoint/2010/main" xmlns="" val="50492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800" y="116143"/>
            <a:ext cx="11122152" cy="1609344"/>
          </a:xfrm>
        </p:spPr>
        <p:txBody>
          <a:bodyPr>
            <a:normAutofit fontScale="90000"/>
          </a:bodyPr>
          <a:lstStyle/>
          <a:p>
            <a:pPr lvl="0"/>
            <a:r>
              <a:rPr lang="en-US" dirty="0" smtClean="0"/>
              <a:t>identify </a:t>
            </a:r>
            <a:r>
              <a:rPr lang="en-US" dirty="0"/>
              <a:t>the constitutional requirements to run for federal political </a:t>
            </a:r>
            <a:r>
              <a:rPr lang="en-US" dirty="0" smtClean="0"/>
              <a:t>office</a:t>
            </a:r>
            <a:endParaRPr lang="en-US" dirty="0"/>
          </a:p>
        </p:txBody>
      </p:sp>
      <p:pic>
        <p:nvPicPr>
          <p:cNvPr id="4" name="Content Placeholder 3"/>
          <p:cNvPicPr>
            <a:picLocks noGrp="1" noChangeAspect="1"/>
          </p:cNvPicPr>
          <p:nvPr>
            <p:ph sz="half" idx="1"/>
          </p:nvPr>
        </p:nvPicPr>
        <p:blipFill>
          <a:blip r:embed="rId2"/>
          <a:stretch>
            <a:fillRect/>
          </a:stretch>
        </p:blipFill>
        <p:spPr>
          <a:xfrm>
            <a:off x="696037" y="1523595"/>
            <a:ext cx="4641996" cy="4648605"/>
          </a:xfrm>
          <a:prstGeom prst="rect">
            <a:avLst/>
          </a:prstGeom>
        </p:spPr>
      </p:pic>
      <p:sp>
        <p:nvSpPr>
          <p:cNvPr id="6" name="Content Placeholder 5"/>
          <p:cNvSpPr>
            <a:spLocks noGrp="1"/>
          </p:cNvSpPr>
          <p:nvPr>
            <p:ph sz="half" idx="2"/>
          </p:nvPr>
        </p:nvSpPr>
        <p:spPr>
          <a:xfrm>
            <a:off x="6364224" y="2194560"/>
            <a:ext cx="4754880" cy="1080903"/>
          </a:xfrm>
        </p:spPr>
        <p:txBody>
          <a:bodyPr>
            <a:normAutofit/>
          </a:bodyPr>
          <a:lstStyle/>
          <a:p>
            <a:r>
              <a:rPr lang="en-US" sz="3200" dirty="0" smtClean="0"/>
              <a:t>Everyone needs a copy of this activity sheet! </a:t>
            </a:r>
            <a:endParaRPr lang="en-US" sz="3200" dirty="0"/>
          </a:p>
        </p:txBody>
      </p:sp>
      <p:sp>
        <p:nvSpPr>
          <p:cNvPr id="7" name="Left Arrow 6"/>
          <p:cNvSpPr/>
          <p:nvPr/>
        </p:nvSpPr>
        <p:spPr>
          <a:xfrm rot="20321678">
            <a:off x="5784672" y="3370828"/>
            <a:ext cx="2387902" cy="11560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4747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694463421"/>
              </p:ext>
            </p:extLst>
          </p:nvPr>
        </p:nvGraphicFramePr>
        <p:xfrm>
          <a:off x="504966" y="1924334"/>
          <a:ext cx="7506270" cy="4573497"/>
        </p:xfrm>
        <a:graphic>
          <a:graphicData uri="http://schemas.openxmlformats.org/drawingml/2006/table">
            <a:tbl>
              <a:tblPr firstRow="1" firstCol="1" bandRow="1"/>
              <a:tblGrid>
                <a:gridCol w="287763"/>
                <a:gridCol w="2429440"/>
                <a:gridCol w="4789067"/>
              </a:tblGrid>
              <a:tr h="2814460">
                <a:tc rowSpan="3">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3</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mbria" panose="02040503050406030204" pitchFamily="18" charset="0"/>
                          <a:ea typeface="MS Mincho" panose="02020609040205080304" pitchFamily="49" charset="-128"/>
                          <a:cs typeface="Cambria" panose="02040503050406030204" pitchFamily="18" charset="0"/>
                        </a:rPr>
                        <a:t>U.S. Constitution </a:t>
                      </a:r>
                      <a:endParaRPr lang="en-US" sz="20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mbria" panose="02040503050406030204" pitchFamily="18" charset="0"/>
                          <a:ea typeface="MS Mincho" panose="02020609040205080304" pitchFamily="49" charset="-128"/>
                          <a:cs typeface="Cambria" panose="02040503050406030204" pitchFamily="18" charset="0"/>
                        </a:rPr>
                        <a:t>Article II, Section 1 No Person except a natural born Citizen, or a Citizen of the United States, at the time of the Adoption of this Constitution, shall be eligible to the Office of President; neither shall any person be eligible to that Office who shall not have attained to the Age of thirty five Years, and been fourteen Years a Resident within the United States.</a:t>
                      </a:r>
                      <a:endParaRPr lang="en-US" sz="20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615">
                <a:tc vMerge="1">
                  <a:txBody>
                    <a:bodyPr/>
                    <a:lstStyle/>
                    <a:p>
                      <a:endParaRPr lang="en-US"/>
                    </a:p>
                  </a:txBody>
                  <a:tcPr/>
                </a:tc>
                <a:tc>
                  <a:txBody>
                    <a:bodyPr/>
                    <a:lstStyle/>
                    <a:p>
                      <a:pPr marL="0" marR="0">
                        <a:spcBef>
                          <a:spcPts val="0"/>
                        </a:spcBef>
                        <a:spcAft>
                          <a:spcPts val="0"/>
                        </a:spcAft>
                      </a:pPr>
                      <a:r>
                        <a:rPr lang="en-US" sz="1800">
                          <a:effectLst/>
                          <a:latin typeface="Cambria" panose="02040503050406030204" pitchFamily="18" charset="0"/>
                          <a:ea typeface="MS Mincho" panose="02020609040205080304" pitchFamily="49" charset="-128"/>
                          <a:cs typeface="Cambria" panose="02040503050406030204" pitchFamily="18" charset="0"/>
                        </a:rPr>
                        <a:t>Political Office</a:t>
                      </a:r>
                      <a:endParaRPr lang="en-US" sz="180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422">
                <a:tc vMerge="1">
                  <a:txBody>
                    <a:bodyPr/>
                    <a:lstStyle/>
                    <a:p>
                      <a:endParaRPr lang="en-US"/>
                    </a:p>
                  </a:txBody>
                  <a:tcPr/>
                </a:tc>
                <a:tc>
                  <a:txBody>
                    <a:bodyPr/>
                    <a:lstStyle/>
                    <a:p>
                      <a:pPr marL="0" marR="0">
                        <a:spcBef>
                          <a:spcPts val="0"/>
                        </a:spcBef>
                        <a:spcAft>
                          <a:spcPts val="0"/>
                        </a:spcAft>
                      </a:pPr>
                      <a:r>
                        <a:rPr lang="en-US" sz="1800">
                          <a:effectLst/>
                          <a:latin typeface="Cambria" panose="02040503050406030204" pitchFamily="18" charset="0"/>
                          <a:ea typeface="MS Mincho" panose="02020609040205080304" pitchFamily="49" charset="-128"/>
                          <a:cs typeface="Cambria" panose="02040503050406030204" pitchFamily="18" charset="0"/>
                        </a:rPr>
                        <a:t>Constitutional Requirements</a:t>
                      </a:r>
                      <a:endParaRPr lang="en-US" sz="180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77421" y="136478"/>
            <a:ext cx="10950827" cy="1957498"/>
          </a:xfrm>
        </p:spPr>
        <p:txBody>
          <a:bodyPr>
            <a:normAutofit fontScale="90000"/>
          </a:bodyPr>
          <a:lstStyle/>
          <a:p>
            <a:pPr lvl="0"/>
            <a:r>
              <a:rPr lang="en-US" dirty="0" smtClean="0"/>
              <a:t>identify </a:t>
            </a:r>
            <a:r>
              <a:rPr lang="en-US" dirty="0"/>
              <a:t>the constitutional requirements to run for federal political </a:t>
            </a:r>
            <a:r>
              <a:rPr lang="en-US" dirty="0" smtClean="0"/>
              <a:t>office</a:t>
            </a:r>
            <a:endParaRPr lang="en-US" dirty="0"/>
          </a:p>
        </p:txBody>
      </p:sp>
      <p:sp>
        <p:nvSpPr>
          <p:cNvPr id="2" name="TextBox 1"/>
          <p:cNvSpPr txBox="1"/>
          <p:nvPr/>
        </p:nvSpPr>
        <p:spPr>
          <a:xfrm>
            <a:off x="8497824" y="1950720"/>
            <a:ext cx="2487168" cy="4154984"/>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400" dirty="0"/>
              <a:t>R</a:t>
            </a:r>
            <a:r>
              <a:rPr lang="en-US" sz="2400" dirty="0" smtClean="0"/>
              <a:t>ead </a:t>
            </a:r>
            <a:r>
              <a:rPr lang="en-US" sz="2400" dirty="0"/>
              <a:t>each </a:t>
            </a:r>
            <a:r>
              <a:rPr lang="en-US" sz="2400" dirty="0" smtClean="0"/>
              <a:t>excerpt.</a:t>
            </a:r>
          </a:p>
          <a:p>
            <a:pPr marL="285750" indent="-285750">
              <a:buFont typeface="Arial" panose="020B0604020202020204" pitchFamily="34" charset="0"/>
              <a:buChar char="•"/>
            </a:pPr>
            <a:r>
              <a:rPr lang="en-US" sz="2400" dirty="0"/>
              <a:t>I</a:t>
            </a:r>
            <a:r>
              <a:rPr lang="en-US" sz="2400" dirty="0" smtClean="0"/>
              <a:t>dentify </a:t>
            </a:r>
            <a:r>
              <a:rPr lang="en-US" sz="2400" dirty="0"/>
              <a:t>the political office that is being </a:t>
            </a:r>
            <a:r>
              <a:rPr lang="en-US" sz="2400" dirty="0" smtClean="0"/>
              <a:t>described.</a:t>
            </a:r>
          </a:p>
          <a:p>
            <a:pPr marL="285750" indent="-285750">
              <a:buFont typeface="Arial" panose="020B0604020202020204" pitchFamily="34" charset="0"/>
              <a:buChar char="•"/>
            </a:pPr>
            <a:r>
              <a:rPr lang="en-US" sz="2400" dirty="0"/>
              <a:t>L</a:t>
            </a:r>
            <a:r>
              <a:rPr lang="en-US" sz="2400" dirty="0" smtClean="0"/>
              <a:t>ist </a:t>
            </a:r>
            <a:r>
              <a:rPr lang="en-US" sz="2400" dirty="0"/>
              <a:t>the requirements for that office based on what </a:t>
            </a:r>
            <a:r>
              <a:rPr lang="en-US" sz="2400" dirty="0" smtClean="0"/>
              <a:t>you read</a:t>
            </a:r>
            <a:endParaRPr lang="en-US" sz="2400" dirty="0"/>
          </a:p>
        </p:txBody>
      </p:sp>
    </p:spTree>
    <p:extLst>
      <p:ext uri="{BB962C8B-B14F-4D97-AF65-F5344CB8AC3E}">
        <p14:creationId xmlns:p14="http://schemas.microsoft.com/office/powerpoint/2010/main" xmlns="" val="1692172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3292905832"/>
              </p:ext>
            </p:extLst>
          </p:nvPr>
        </p:nvGraphicFramePr>
        <p:xfrm>
          <a:off x="504966" y="1924334"/>
          <a:ext cx="7506270" cy="4573497"/>
        </p:xfrm>
        <a:graphic>
          <a:graphicData uri="http://schemas.openxmlformats.org/drawingml/2006/table">
            <a:tbl>
              <a:tblPr firstRow="1" firstCol="1" bandRow="1"/>
              <a:tblGrid>
                <a:gridCol w="287763"/>
                <a:gridCol w="2429440"/>
                <a:gridCol w="4789067"/>
              </a:tblGrid>
              <a:tr h="2814460">
                <a:tc rowSpan="3">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3</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mbria" panose="02040503050406030204" pitchFamily="18" charset="0"/>
                          <a:ea typeface="MS Mincho" panose="02020609040205080304" pitchFamily="49" charset="-128"/>
                          <a:cs typeface="Cambria" panose="02040503050406030204" pitchFamily="18" charset="0"/>
                        </a:rPr>
                        <a:t>U.S. Constitution </a:t>
                      </a:r>
                      <a:endParaRPr lang="en-US" sz="20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Cambria" panose="02040503050406030204" pitchFamily="18" charset="0"/>
                          <a:ea typeface="MS Mincho" panose="02020609040205080304" pitchFamily="49" charset="-128"/>
                          <a:cs typeface="Cambria" panose="02040503050406030204" pitchFamily="18" charset="0"/>
                        </a:rPr>
                        <a:t>Article II, Section 1 No Person except a natural born Citizen, or a Citizen of the United States, at the time of the Adoption of this Constitution, shall be eligible to the Office of President; neither shall any person be eligible to that Office who shall not have attained to the Age of thirty five Years, and been fourteen Years a Resident within the United States.</a:t>
                      </a:r>
                      <a:endParaRPr lang="en-US" sz="20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615">
                <a:tc vMerge="1">
                  <a:txBody>
                    <a:bodyPr/>
                    <a:lstStyle/>
                    <a:p>
                      <a:endParaRPr lang="en-US"/>
                    </a:p>
                  </a:txBody>
                  <a:tcPr/>
                </a:tc>
                <a:tc>
                  <a:txBody>
                    <a:bodyPr/>
                    <a:lstStyle/>
                    <a:p>
                      <a:pPr marL="0" marR="0">
                        <a:spcBef>
                          <a:spcPts val="0"/>
                        </a:spcBef>
                        <a:spcAft>
                          <a:spcPts val="0"/>
                        </a:spcAft>
                      </a:pPr>
                      <a:r>
                        <a:rPr lang="en-US" sz="1800">
                          <a:effectLst/>
                          <a:latin typeface="Cambria" panose="02040503050406030204" pitchFamily="18" charset="0"/>
                          <a:ea typeface="MS Mincho" panose="02020609040205080304" pitchFamily="49" charset="-128"/>
                          <a:cs typeface="Cambria" panose="02040503050406030204" pitchFamily="18" charset="0"/>
                        </a:rPr>
                        <a:t>Political Office</a:t>
                      </a:r>
                      <a:endParaRPr lang="en-US" sz="180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422">
                <a:tc vMerge="1">
                  <a:txBody>
                    <a:bodyPr/>
                    <a:lstStyle/>
                    <a:p>
                      <a:endParaRPr lang="en-US"/>
                    </a:p>
                  </a:txBody>
                  <a:tcPr/>
                </a:tc>
                <a:tc>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Constitutional Requirements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pPr marL="0" marR="0">
                        <a:spcBef>
                          <a:spcPts val="0"/>
                        </a:spcBef>
                        <a:spcAft>
                          <a:spcPts val="0"/>
                        </a:spcAft>
                      </a:pPr>
                      <a:r>
                        <a:rPr lang="en-US" sz="1800" dirty="0">
                          <a:effectLst/>
                          <a:latin typeface="Cambria" panose="02040503050406030204" pitchFamily="18" charset="0"/>
                          <a:ea typeface="MS Mincho" panose="02020609040205080304" pitchFamily="49" charset="-128"/>
                          <a:cs typeface="Cambria" panose="02040503050406030204" pitchFamily="18" charset="0"/>
                        </a:rPr>
                        <a:t> </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txBody>
                  <a:tcPr marL="2708" marR="2708"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r>
            </a:tbl>
          </a:graphicData>
        </a:graphic>
      </p:graphicFrame>
      <p:sp>
        <p:nvSpPr>
          <p:cNvPr id="8" name="Title 1"/>
          <p:cNvSpPr>
            <a:spLocks noGrp="1"/>
          </p:cNvSpPr>
          <p:nvPr>
            <p:ph type="title"/>
          </p:nvPr>
        </p:nvSpPr>
        <p:spPr>
          <a:xfrm>
            <a:off x="177421" y="136478"/>
            <a:ext cx="10950827" cy="1957498"/>
          </a:xfrm>
        </p:spPr>
        <p:txBody>
          <a:bodyPr>
            <a:normAutofit fontScale="90000"/>
          </a:bodyPr>
          <a:lstStyle/>
          <a:p>
            <a:pPr lvl="0"/>
            <a:r>
              <a:rPr lang="en-US" dirty="0" smtClean="0"/>
              <a:t>identify </a:t>
            </a:r>
            <a:r>
              <a:rPr lang="en-US" dirty="0"/>
              <a:t>the constitutional requirements to run for federal political </a:t>
            </a:r>
            <a:r>
              <a:rPr lang="en-US" dirty="0" smtClean="0"/>
              <a:t>office</a:t>
            </a:r>
            <a:endParaRPr lang="en-US" dirty="0"/>
          </a:p>
        </p:txBody>
      </p:sp>
      <p:sp>
        <p:nvSpPr>
          <p:cNvPr id="2" name="TextBox 1"/>
          <p:cNvSpPr txBox="1"/>
          <p:nvPr/>
        </p:nvSpPr>
        <p:spPr>
          <a:xfrm>
            <a:off x="8497824" y="1950720"/>
            <a:ext cx="2487168" cy="4154984"/>
          </a:xfrm>
          <a:prstGeom prst="rect">
            <a:avLst/>
          </a:prstGeom>
          <a:noFill/>
          <a:ln w="57150">
            <a:solidFill>
              <a:schemeClr val="accent1"/>
            </a:solidFill>
          </a:ln>
        </p:spPr>
        <p:txBody>
          <a:bodyPr wrap="square" rtlCol="0">
            <a:spAutoFit/>
          </a:bodyPr>
          <a:lstStyle/>
          <a:p>
            <a:pPr marL="285750" indent="-285750">
              <a:buFont typeface="Arial" panose="020B0604020202020204" pitchFamily="34" charset="0"/>
              <a:buChar char="•"/>
            </a:pPr>
            <a:r>
              <a:rPr lang="en-US" sz="2400" dirty="0"/>
              <a:t>R</a:t>
            </a:r>
            <a:r>
              <a:rPr lang="en-US" sz="2400" dirty="0" smtClean="0"/>
              <a:t>ead </a:t>
            </a:r>
            <a:r>
              <a:rPr lang="en-US" sz="2400" dirty="0"/>
              <a:t>each </a:t>
            </a:r>
            <a:r>
              <a:rPr lang="en-US" sz="2400" dirty="0" smtClean="0"/>
              <a:t>excerpt.</a:t>
            </a:r>
          </a:p>
          <a:p>
            <a:pPr marL="285750" indent="-285750">
              <a:buFont typeface="Arial" panose="020B0604020202020204" pitchFamily="34" charset="0"/>
              <a:buChar char="•"/>
            </a:pPr>
            <a:r>
              <a:rPr lang="en-US" sz="2400" dirty="0"/>
              <a:t>I</a:t>
            </a:r>
            <a:r>
              <a:rPr lang="en-US" sz="2400" dirty="0" smtClean="0"/>
              <a:t>dentify </a:t>
            </a:r>
            <a:r>
              <a:rPr lang="en-US" sz="2400" dirty="0"/>
              <a:t>the political office that is being </a:t>
            </a:r>
            <a:r>
              <a:rPr lang="en-US" sz="2400" dirty="0" smtClean="0"/>
              <a:t>described.</a:t>
            </a:r>
          </a:p>
          <a:p>
            <a:pPr marL="285750" indent="-285750">
              <a:buFont typeface="Arial" panose="020B0604020202020204" pitchFamily="34" charset="0"/>
              <a:buChar char="•"/>
            </a:pPr>
            <a:r>
              <a:rPr lang="en-US" sz="2400" dirty="0"/>
              <a:t>L</a:t>
            </a:r>
            <a:r>
              <a:rPr lang="en-US" sz="2400" dirty="0" smtClean="0"/>
              <a:t>ist </a:t>
            </a:r>
            <a:r>
              <a:rPr lang="en-US" sz="2400" dirty="0"/>
              <a:t>the requirements for that office based on what </a:t>
            </a:r>
            <a:r>
              <a:rPr lang="en-US" sz="2400" dirty="0" smtClean="0"/>
              <a:t>you read</a:t>
            </a:r>
            <a:endParaRPr lang="en-US" sz="2400" dirty="0"/>
          </a:p>
        </p:txBody>
      </p:sp>
      <p:sp>
        <p:nvSpPr>
          <p:cNvPr id="3" name="TextBox 2"/>
          <p:cNvSpPr txBox="1"/>
          <p:nvPr/>
        </p:nvSpPr>
        <p:spPr>
          <a:xfrm>
            <a:off x="3352800" y="4852416"/>
            <a:ext cx="3304032" cy="523220"/>
          </a:xfrm>
          <a:prstGeom prst="rect">
            <a:avLst/>
          </a:prstGeom>
          <a:noFill/>
        </p:spPr>
        <p:txBody>
          <a:bodyPr wrap="square" rtlCol="0">
            <a:spAutoFit/>
          </a:bodyPr>
          <a:lstStyle/>
          <a:p>
            <a:r>
              <a:rPr lang="en-US" sz="2800" b="1" dirty="0" smtClean="0">
                <a:solidFill>
                  <a:schemeClr val="accent1"/>
                </a:solidFill>
              </a:rPr>
              <a:t>PRESIDENT</a:t>
            </a:r>
            <a:endParaRPr lang="en-US" sz="2800" b="1" dirty="0">
              <a:solidFill>
                <a:schemeClr val="accent1"/>
              </a:solidFill>
            </a:endParaRPr>
          </a:p>
        </p:txBody>
      </p:sp>
      <p:sp>
        <p:nvSpPr>
          <p:cNvPr id="4" name="TextBox 3"/>
          <p:cNvSpPr txBox="1"/>
          <p:nvPr/>
        </p:nvSpPr>
        <p:spPr>
          <a:xfrm>
            <a:off x="3352800" y="5400020"/>
            <a:ext cx="4596384" cy="1015663"/>
          </a:xfrm>
          <a:prstGeom prst="rect">
            <a:avLst/>
          </a:prstGeom>
          <a:noFill/>
        </p:spPr>
        <p:txBody>
          <a:bodyPr wrap="square" rtlCol="0">
            <a:spAutoFit/>
          </a:bodyPr>
          <a:lstStyle/>
          <a:p>
            <a:r>
              <a:rPr lang="en-US" sz="2000" b="1" dirty="0" smtClean="0">
                <a:solidFill>
                  <a:schemeClr val="accent1"/>
                </a:solidFill>
              </a:rPr>
              <a:t>A natural born citizen, at least 35 years old, and a resident of the United States for at least 14 years. </a:t>
            </a:r>
            <a:endParaRPr lang="en-US" sz="2000" b="1" dirty="0">
              <a:solidFill>
                <a:schemeClr val="accent1"/>
              </a:solidFill>
            </a:endParaRPr>
          </a:p>
        </p:txBody>
      </p:sp>
    </p:spTree>
    <p:extLst>
      <p:ext uri="{BB962C8B-B14F-4D97-AF65-F5344CB8AC3E}">
        <p14:creationId xmlns:p14="http://schemas.microsoft.com/office/powerpoint/2010/main" xmlns="" val="247479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12064" y="2036064"/>
            <a:ext cx="4157472" cy="4708981"/>
          </a:xfrm>
          <a:prstGeom prst="rect">
            <a:avLst/>
          </a:prstGeom>
          <a:noFill/>
          <a:ln w="57150">
            <a:solidFill>
              <a:schemeClr val="accent1"/>
            </a:solidFill>
          </a:ln>
        </p:spPr>
        <p:txBody>
          <a:bodyPr wrap="square" rtlCol="0">
            <a:spAutoFit/>
          </a:bodyPr>
          <a:lstStyle/>
          <a:p>
            <a:pPr marL="0" indent="0">
              <a:buNone/>
            </a:pPr>
            <a:r>
              <a:rPr lang="en-US" sz="2400" dirty="0" smtClean="0"/>
              <a:t>Use the following instructions to complete </a:t>
            </a:r>
            <a:r>
              <a:rPr lang="en-US" sz="3600" b="1" dirty="0" smtClean="0"/>
              <a:t>boxes 1-5 </a:t>
            </a:r>
            <a:r>
              <a:rPr lang="en-US" sz="2400" dirty="0" smtClean="0"/>
              <a:t>with your shoulder partner. </a:t>
            </a:r>
            <a:endParaRPr lang="en-US" sz="2400" b="1" dirty="0" smtClean="0"/>
          </a:p>
          <a:p>
            <a:pPr marL="285750" indent="-285750">
              <a:buFont typeface="Arial" panose="020B0604020202020204" pitchFamily="34" charset="0"/>
              <a:buChar char="•"/>
            </a:pPr>
            <a:r>
              <a:rPr lang="en-US" sz="2400" dirty="0" smtClean="0"/>
              <a:t>Read </a:t>
            </a:r>
            <a:r>
              <a:rPr lang="en-US" sz="2400" dirty="0"/>
              <a:t>each </a:t>
            </a:r>
            <a:r>
              <a:rPr lang="en-US" sz="2400" dirty="0" smtClean="0"/>
              <a:t>excerpt. (Partner A read 1 and 4, Partner B read 2 and 5.)</a:t>
            </a:r>
          </a:p>
          <a:p>
            <a:pPr marL="285750" indent="-285750">
              <a:buFont typeface="Arial" panose="020B0604020202020204" pitchFamily="34" charset="0"/>
              <a:buChar char="•"/>
            </a:pPr>
            <a:r>
              <a:rPr lang="en-US" sz="2400" dirty="0"/>
              <a:t>I</a:t>
            </a:r>
            <a:r>
              <a:rPr lang="en-US" sz="2400" dirty="0" smtClean="0"/>
              <a:t>dentify </a:t>
            </a:r>
            <a:r>
              <a:rPr lang="en-US" sz="2400" dirty="0"/>
              <a:t>the political office that is being </a:t>
            </a:r>
            <a:r>
              <a:rPr lang="en-US" sz="2400" dirty="0" smtClean="0"/>
              <a:t>described.</a:t>
            </a:r>
          </a:p>
          <a:p>
            <a:pPr marL="285750" indent="-285750">
              <a:buFont typeface="Arial" panose="020B0604020202020204" pitchFamily="34" charset="0"/>
              <a:buChar char="•"/>
            </a:pPr>
            <a:r>
              <a:rPr lang="en-US" sz="2400" dirty="0"/>
              <a:t>L</a:t>
            </a:r>
            <a:r>
              <a:rPr lang="en-US" sz="2400" dirty="0" smtClean="0"/>
              <a:t>ist </a:t>
            </a:r>
            <a:r>
              <a:rPr lang="en-US" sz="2400" dirty="0"/>
              <a:t>the requirements for that office based on what </a:t>
            </a:r>
            <a:r>
              <a:rPr lang="en-US" sz="2400" dirty="0" smtClean="0"/>
              <a:t>you read. </a:t>
            </a:r>
            <a:endParaRPr lang="en-US" sz="2400" dirty="0"/>
          </a:p>
        </p:txBody>
      </p:sp>
      <p:sp>
        <p:nvSpPr>
          <p:cNvPr id="5" name="Title 1"/>
          <p:cNvSpPr>
            <a:spLocks noGrp="1"/>
          </p:cNvSpPr>
          <p:nvPr>
            <p:ph type="title"/>
          </p:nvPr>
        </p:nvSpPr>
        <p:spPr>
          <a:xfrm>
            <a:off x="0" y="0"/>
            <a:ext cx="11984736" cy="1609344"/>
          </a:xfrm>
        </p:spPr>
        <p:txBody>
          <a:bodyPr>
            <a:normAutofit/>
          </a:bodyPr>
          <a:lstStyle/>
          <a:p>
            <a:pPr lvl="0"/>
            <a:r>
              <a:rPr lang="en-US" dirty="0" smtClean="0"/>
              <a:t>identify </a:t>
            </a:r>
            <a:r>
              <a:rPr lang="en-US" dirty="0"/>
              <a:t>the constitutional requirements to run for federal political </a:t>
            </a:r>
            <a:r>
              <a:rPr lang="en-US" dirty="0" smtClean="0"/>
              <a:t>office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12993" y="1491042"/>
            <a:ext cx="4401312" cy="5016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8038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609344"/>
          </a:xfrm>
        </p:spPr>
        <p:txBody>
          <a:bodyPr/>
          <a:lstStyle/>
          <a:p>
            <a:pPr>
              <a:defRPr/>
            </a:pPr>
            <a:r>
              <a:rPr lang="en-US" dirty="0" smtClean="0"/>
              <a:t>Lets </a:t>
            </a:r>
            <a:r>
              <a:rPr lang="en-US" dirty="0" smtClean="0"/>
              <a:t>Check our work!</a:t>
            </a:r>
            <a:endParaRPr lang="en-US" dirty="0"/>
          </a:p>
        </p:txBody>
      </p:sp>
      <p:pic>
        <p:nvPicPr>
          <p:cNvPr id="12291" name="Content Placeholder 2"/>
          <p:cNvPicPr>
            <a:picLocks noGrp="1" noChangeAspect="1"/>
          </p:cNvPicPr>
          <p:nvPr>
            <p:ph idx="1"/>
          </p:nvPr>
        </p:nvPicPr>
        <p:blipFill>
          <a:blip r:embed="rId2"/>
          <a:srcRect/>
          <a:stretch>
            <a:fillRect/>
          </a:stretch>
        </p:blipFill>
        <p:spPr>
          <a:xfrm>
            <a:off x="240271" y="1462215"/>
            <a:ext cx="10972800" cy="3810000"/>
          </a:xfrm>
        </p:spPr>
      </p:pic>
      <p:sp>
        <p:nvSpPr>
          <p:cNvPr id="4" name="TextBox 3"/>
          <p:cNvSpPr txBox="1"/>
          <p:nvPr/>
        </p:nvSpPr>
        <p:spPr>
          <a:xfrm>
            <a:off x="3506573" y="4168346"/>
            <a:ext cx="7315200" cy="400110"/>
          </a:xfrm>
          <a:prstGeom prst="rect">
            <a:avLst/>
          </a:prstGeom>
          <a:noFill/>
        </p:spPr>
        <p:txBody>
          <a:bodyPr>
            <a:spAutoFit/>
          </a:bodyPr>
          <a:lstStyle/>
          <a:p>
            <a:pPr eaLnBrk="1" hangingPunct="1">
              <a:defRPr/>
            </a:pPr>
            <a:r>
              <a:rPr lang="en-US" sz="2000" b="1" dirty="0" smtClean="0">
                <a:solidFill>
                  <a:srgbClr val="FF0000"/>
                </a:solidFill>
                <a:cs typeface="Arial" panose="020B0604020202020204" pitchFamily="34" charset="0"/>
              </a:rPr>
              <a:t> </a:t>
            </a:r>
            <a:r>
              <a:rPr lang="en-US" sz="2000" b="1" dirty="0">
                <a:solidFill>
                  <a:srgbClr val="FF0000"/>
                </a:solidFill>
                <a:cs typeface="Arial" panose="020B0604020202020204" pitchFamily="34" charset="0"/>
              </a:rPr>
              <a:t>U.S. </a:t>
            </a:r>
            <a:r>
              <a:rPr lang="en-US" sz="2000" b="1" dirty="0">
                <a:solidFill>
                  <a:srgbClr val="FF0000"/>
                </a:solidFill>
                <a:cs typeface="Arial" panose="020B0604020202020204" pitchFamily="34" charset="0"/>
              </a:rPr>
              <a:t>House of Representatives</a:t>
            </a:r>
          </a:p>
        </p:txBody>
      </p:sp>
      <p:sp>
        <p:nvSpPr>
          <p:cNvPr id="5" name="TextBox 4"/>
          <p:cNvSpPr txBox="1"/>
          <p:nvPr/>
        </p:nvSpPr>
        <p:spPr>
          <a:xfrm>
            <a:off x="3383005" y="4689390"/>
            <a:ext cx="7213600" cy="830997"/>
          </a:xfrm>
          <a:prstGeom prst="rect">
            <a:avLst/>
          </a:prstGeom>
          <a:noFill/>
        </p:spPr>
        <p:txBody>
          <a:bodyPr>
            <a:spAutoFit/>
          </a:bodyPr>
          <a:lstStyle/>
          <a:p>
            <a:pPr eaLnBrk="1" hangingPunct="1">
              <a:defRPr/>
            </a:pPr>
            <a:r>
              <a:rPr lang="en-US" sz="2400" b="1" dirty="0">
                <a:solidFill>
                  <a:srgbClr val="FF0000"/>
                </a:solidFill>
                <a:cs typeface="Arial" panose="020B0604020202020204" pitchFamily="34" charset="0"/>
              </a:rPr>
              <a:t>25 years old, citizen for 7 years, live in the state they represent</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2786</Words>
  <Application>Microsoft Office PowerPoint</Application>
  <PresentationFormat>Custom</PresentationFormat>
  <Paragraphs>295</Paragraphs>
  <Slides>49</Slides>
  <Notes>12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Wood Type</vt:lpstr>
      <vt:lpstr>SS.7.C.2.9: Evaluate candidates for political office by analyzing their qualifications, experience, issue-based platforms, debates, and political ads</vt:lpstr>
      <vt:lpstr>Bellwork: </vt:lpstr>
      <vt:lpstr>Timed pair share</vt:lpstr>
      <vt:lpstr>identify the constitutional requirements to run for federal political office </vt:lpstr>
      <vt:lpstr>identify the constitutional requirements to run for federal political office</vt:lpstr>
      <vt:lpstr>identify the constitutional requirements to run for federal political office</vt:lpstr>
      <vt:lpstr>identify the constitutional requirements to run for federal political office</vt:lpstr>
      <vt:lpstr>identify the constitutional requirements to run for federal political office</vt:lpstr>
      <vt:lpstr>Lets Check our work!</vt:lpstr>
      <vt:lpstr>Slide 10</vt:lpstr>
      <vt:lpstr>Slide 11</vt:lpstr>
      <vt:lpstr>Political offices</vt:lpstr>
      <vt:lpstr>Students will recognize the requirements to run for state and local political offices </vt:lpstr>
      <vt:lpstr>Students will recognize the requirements to run for state and local political offices </vt:lpstr>
      <vt:lpstr>Students will recognize the requirements to run for state and local political offices </vt:lpstr>
      <vt:lpstr>Students will recognize the requirements to run for state and local political offices </vt:lpstr>
      <vt:lpstr>Students will recognize the requirements to run for state and local political offices </vt:lpstr>
      <vt:lpstr>Slide 18</vt:lpstr>
      <vt:lpstr>Students will recognize the requirements to run for local political offices </vt:lpstr>
      <vt:lpstr>Let’s brainstorm….Jot down a list    </vt:lpstr>
      <vt:lpstr>Label your graphic Organizer</vt:lpstr>
      <vt:lpstr>analyze and evaluate the qualifications of candidates for public office</vt:lpstr>
      <vt:lpstr>Slide 23</vt:lpstr>
      <vt:lpstr>Occupations of u.s. presidents</vt:lpstr>
      <vt:lpstr>Occupations of u.s. presidents</vt:lpstr>
      <vt:lpstr>Fill in your Graphic Organizer</vt:lpstr>
      <vt:lpstr>Bell Ringer Tuesday Oct 13th </vt:lpstr>
      <vt:lpstr>Bell Ringer Wednesday Oct 14th </vt:lpstr>
      <vt:lpstr>Bell Ringer Thursday Oct 15th </vt:lpstr>
      <vt:lpstr>Slide 30</vt:lpstr>
      <vt:lpstr>Issue-based platform</vt:lpstr>
      <vt:lpstr>Issue-based platform</vt:lpstr>
      <vt:lpstr>Slide 33</vt:lpstr>
      <vt:lpstr>Summarize this quote and share with your shoulder partner</vt:lpstr>
      <vt:lpstr>Slide 35</vt:lpstr>
      <vt:lpstr>debates</vt:lpstr>
      <vt:lpstr>Slide 37</vt:lpstr>
      <vt:lpstr>Slide 38</vt:lpstr>
      <vt:lpstr>Slide 39</vt:lpstr>
      <vt:lpstr>write a summary statement on YOUR graphic organizer about the importance of debates in evaluating candidates and how this quote relates to debates. </vt:lpstr>
      <vt:lpstr>$896 million was spent in 2012 in one area for candidates to inform voters about themselves and the opponent </vt:lpstr>
      <vt:lpstr>Slide 42</vt:lpstr>
      <vt:lpstr>Liberty Park/Hope Campaign 80 (Reagan, Republican, 1980) </vt:lpstr>
      <vt:lpstr>Next Century (Clinton, Democrat, 1996)  </vt:lpstr>
      <vt:lpstr>Hopeful (Bush, Republican, 2000)   </vt:lpstr>
      <vt:lpstr>Determination (Obama, Democrat, 2012)   </vt:lpstr>
      <vt:lpstr>Slide 47</vt:lpstr>
      <vt:lpstr>create a title for the whole graphic organizer,  share out.</vt:lpstr>
      <vt:lpstr>write a well-crafted response using one of the following prompts:  </vt:lpstr>
    </vt:vector>
  </TitlesOfParts>
  <Company>Bay District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SS.7.C.2.9: Evaluate candidates for political office by analyzing their qualifications, experience, issue-based platforms, debates, and political ads</dc:title>
  <dc:creator>Alana Simmons</dc:creator>
  <cp:lastModifiedBy>Lauren Shelton</cp:lastModifiedBy>
  <cp:revision>46</cp:revision>
  <dcterms:created xsi:type="dcterms:W3CDTF">2015-09-24T14:36:56Z</dcterms:created>
  <dcterms:modified xsi:type="dcterms:W3CDTF">2015-10-13T02:27:12Z</dcterms:modified>
</cp:coreProperties>
</file>