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A5E97-68B5-41AD-A4A1-0BEC5E00FC02}" type="datetimeFigureOut">
              <a:rPr lang="en-US" smtClean="0"/>
              <a:t>9/21/2015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ED965-183C-46A9-929D-CB53B585B616}" type="slidenum">
              <a:rPr lang="en-US" smtClean="0"/>
              <a:t>‹#›</a:t>
            </a:fld>
            <a:endParaRPr lang="en-US"/>
          </a:p>
        </p:txBody>
      </p:sp>
    </p:spTree>
    <p:extLst>
      <p:ext uri="{BB962C8B-B14F-4D97-AF65-F5344CB8AC3E}">
        <p14:creationId xmlns:p14="http://schemas.microsoft.com/office/powerpoint/2010/main" val="13576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 first party</a:t>
            </a:r>
            <a:r>
              <a:rPr lang="en-US" baseline="0" dirty="0" smtClean="0"/>
              <a:t> with students.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4</a:t>
            </a:fld>
            <a:endParaRPr lang="en-US"/>
          </a:p>
        </p:txBody>
      </p:sp>
    </p:spTree>
    <p:extLst>
      <p:ext uri="{BB962C8B-B14F-4D97-AF65-F5344CB8AC3E}">
        <p14:creationId xmlns:p14="http://schemas.microsoft.com/office/powerpoint/2010/main" val="292453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a:t>
            </a:r>
            <a:r>
              <a:rPr lang="en-US" baseline="0" dirty="0" smtClean="0"/>
              <a:t> first political party with students.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5</a:t>
            </a:fld>
            <a:endParaRPr lang="en-US"/>
          </a:p>
        </p:txBody>
      </p:sp>
    </p:spTree>
    <p:extLst>
      <p:ext uri="{BB962C8B-B14F-4D97-AF65-F5344CB8AC3E}">
        <p14:creationId xmlns:p14="http://schemas.microsoft.com/office/powerpoint/2010/main" val="344114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timer</a:t>
            </a:r>
            <a:r>
              <a:rPr lang="en-US" baseline="0" dirty="0" smtClean="0"/>
              <a:t> for one minute and tell students to switch. Students should complete entire reading and text marking activity in 4 minutes.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6</a:t>
            </a:fld>
            <a:endParaRPr lang="en-US"/>
          </a:p>
        </p:txBody>
      </p:sp>
    </p:spTree>
    <p:extLst>
      <p:ext uri="{BB962C8B-B14F-4D97-AF65-F5344CB8AC3E}">
        <p14:creationId xmlns:p14="http://schemas.microsoft.com/office/powerpoint/2010/main" val="250806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 first platform summaries with students.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12</a:t>
            </a:fld>
            <a:endParaRPr lang="en-US"/>
          </a:p>
        </p:txBody>
      </p:sp>
    </p:spTree>
    <p:extLst>
      <p:ext uri="{BB962C8B-B14F-4D97-AF65-F5344CB8AC3E}">
        <p14:creationId xmlns:p14="http://schemas.microsoft.com/office/powerpoint/2010/main" val="44130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 first platform summaries with students.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13</a:t>
            </a:fld>
            <a:endParaRPr lang="en-US"/>
          </a:p>
        </p:txBody>
      </p:sp>
    </p:spTree>
    <p:extLst>
      <p:ext uri="{BB962C8B-B14F-4D97-AF65-F5344CB8AC3E}">
        <p14:creationId xmlns:p14="http://schemas.microsoft.com/office/powerpoint/2010/main" val="56083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activity sheet to make larger</a:t>
            </a:r>
            <a:r>
              <a:rPr lang="en-US" baseline="0" dirty="0" smtClean="0"/>
              <a:t> copies of each party statement on the topics. Use these to create stations that students will rotate to.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14</a:t>
            </a:fld>
            <a:endParaRPr lang="en-US"/>
          </a:p>
        </p:txBody>
      </p:sp>
    </p:spTree>
    <p:extLst>
      <p:ext uri="{BB962C8B-B14F-4D97-AF65-F5344CB8AC3E}">
        <p14:creationId xmlns:p14="http://schemas.microsoft.com/office/powerpoint/2010/main" val="399865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and model with first</a:t>
            </a:r>
            <a:r>
              <a:rPr lang="en-US" baseline="0" dirty="0" smtClean="0"/>
              <a:t> two paragraphs.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16</a:t>
            </a:fld>
            <a:endParaRPr lang="en-US"/>
          </a:p>
        </p:txBody>
      </p:sp>
    </p:spTree>
    <p:extLst>
      <p:ext uri="{BB962C8B-B14F-4D97-AF65-F5344CB8AC3E}">
        <p14:creationId xmlns:p14="http://schemas.microsoft.com/office/powerpoint/2010/main" val="55743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 first example with</a:t>
            </a:r>
            <a:r>
              <a:rPr lang="en-US" baseline="0" dirty="0" smtClean="0"/>
              <a:t> students. </a:t>
            </a:r>
            <a:endParaRPr lang="en-US" dirty="0"/>
          </a:p>
        </p:txBody>
      </p:sp>
      <p:sp>
        <p:nvSpPr>
          <p:cNvPr id="4" name="Slide Number Placeholder 3"/>
          <p:cNvSpPr>
            <a:spLocks noGrp="1"/>
          </p:cNvSpPr>
          <p:nvPr>
            <p:ph type="sldNum" sz="quarter" idx="10"/>
          </p:nvPr>
        </p:nvSpPr>
        <p:spPr/>
        <p:txBody>
          <a:bodyPr/>
          <a:lstStyle/>
          <a:p>
            <a:fld id="{F24ED965-183C-46A9-929D-CB53B585B616}" type="slidenum">
              <a:rPr lang="en-US" smtClean="0"/>
              <a:t>19</a:t>
            </a:fld>
            <a:endParaRPr lang="en-US"/>
          </a:p>
        </p:txBody>
      </p:sp>
    </p:spTree>
    <p:extLst>
      <p:ext uri="{BB962C8B-B14F-4D97-AF65-F5344CB8AC3E}">
        <p14:creationId xmlns:p14="http://schemas.microsoft.com/office/powerpoint/2010/main" val="94364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9/21/2015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9/21/2015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23" y="218941"/>
            <a:ext cx="10572000" cy="1767150"/>
          </a:xfrm>
        </p:spPr>
        <p:txBody>
          <a:bodyPr/>
          <a:lstStyle/>
          <a:p>
            <a:pPr lvl="0"/>
            <a:r>
              <a:rPr lang="en-US" sz="3600" dirty="0"/>
              <a:t>SS.7.C.2.8 Identify America’s current political parties, and illustrate their ideas about government</a:t>
            </a:r>
            <a:r>
              <a:rPr lang="en-US" sz="3600" dirty="0" smtClean="0"/>
              <a:t>.</a:t>
            </a:r>
            <a:endParaRPr lang="en-US" dirty="0"/>
          </a:p>
        </p:txBody>
      </p:sp>
      <p:sp>
        <p:nvSpPr>
          <p:cNvPr id="4" name="TextBox 3"/>
          <p:cNvSpPr txBox="1"/>
          <p:nvPr/>
        </p:nvSpPr>
        <p:spPr>
          <a:xfrm>
            <a:off x="3902299" y="2091746"/>
            <a:ext cx="8007736" cy="2246769"/>
          </a:xfrm>
          <a:prstGeom prst="rect">
            <a:avLst/>
          </a:prstGeom>
          <a:solidFill>
            <a:schemeClr val="tx1"/>
          </a:solidFill>
        </p:spPr>
        <p:txBody>
          <a:bodyPr wrap="square" rtlCol="0">
            <a:spAutoFit/>
          </a:bodyPr>
          <a:lstStyle/>
          <a:p>
            <a:pPr marL="285750" indent="-285750">
              <a:buFont typeface="Arial" panose="020B0604020202020204" pitchFamily="34" charset="0"/>
              <a:buChar char="•"/>
            </a:pPr>
            <a:r>
              <a:rPr lang="en-US" sz="2800" dirty="0">
                <a:solidFill>
                  <a:schemeClr val="bg1"/>
                </a:solidFill>
              </a:rPr>
              <a:t>Students will </a:t>
            </a:r>
            <a:r>
              <a:rPr lang="en-US" sz="2800" i="1" dirty="0">
                <a:solidFill>
                  <a:schemeClr val="bg1"/>
                </a:solidFill>
              </a:rPr>
              <a:t>compare</a:t>
            </a:r>
            <a:r>
              <a:rPr lang="en-US" sz="2800" dirty="0">
                <a:solidFill>
                  <a:schemeClr val="bg1"/>
                </a:solidFill>
              </a:rPr>
              <a:t> current political parties’ ideas about </a:t>
            </a:r>
            <a:r>
              <a:rPr lang="en-US" sz="2800" dirty="0" smtClean="0">
                <a:solidFill>
                  <a:schemeClr val="bg1"/>
                </a:solidFill>
              </a:rPr>
              <a:t>government.</a:t>
            </a:r>
          </a:p>
          <a:p>
            <a:pPr marL="285750" indent="-285750">
              <a:buFont typeface="Arial" panose="020B0604020202020204" pitchFamily="34" charset="0"/>
              <a:buChar char="•"/>
            </a:pPr>
            <a:r>
              <a:rPr lang="en-US" sz="2800" dirty="0" smtClean="0">
                <a:solidFill>
                  <a:schemeClr val="bg1"/>
                </a:solidFill>
              </a:rPr>
              <a:t>Students </a:t>
            </a:r>
            <a:r>
              <a:rPr lang="en-US" sz="2800" dirty="0">
                <a:solidFill>
                  <a:schemeClr val="bg1"/>
                </a:solidFill>
              </a:rPr>
              <a:t>will </a:t>
            </a:r>
            <a:r>
              <a:rPr lang="en-US" sz="2800" i="1" dirty="0">
                <a:solidFill>
                  <a:schemeClr val="bg1"/>
                </a:solidFill>
              </a:rPr>
              <a:t>evaluate</a:t>
            </a:r>
            <a:r>
              <a:rPr lang="en-US" sz="2800" dirty="0">
                <a:solidFill>
                  <a:schemeClr val="bg1"/>
                </a:solidFill>
              </a:rPr>
              <a:t> the impact political parties have on society, government, or the political system. </a:t>
            </a:r>
          </a:p>
        </p:txBody>
      </p:sp>
      <p:pic>
        <p:nvPicPr>
          <p:cNvPr id="5" name="Picture 4"/>
          <p:cNvPicPr>
            <a:picLocks noChangeAspect="1"/>
          </p:cNvPicPr>
          <p:nvPr/>
        </p:nvPicPr>
        <p:blipFill rotWithShape="1">
          <a:blip r:embed="rId2"/>
          <a:srcRect l="5080" t="8166" r="7483" b="34777"/>
          <a:stretch/>
        </p:blipFill>
        <p:spPr>
          <a:xfrm>
            <a:off x="981720" y="5325414"/>
            <a:ext cx="4997003" cy="1532586"/>
          </a:xfrm>
          <a:prstGeom prst="rect">
            <a:avLst/>
          </a:prstGeom>
        </p:spPr>
      </p:pic>
    </p:spTree>
    <p:extLst>
      <p:ext uri="{BB962C8B-B14F-4D97-AF65-F5344CB8AC3E}">
        <p14:creationId xmlns:p14="http://schemas.microsoft.com/office/powerpoint/2010/main" val="376479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Perspectives</a:t>
            </a:r>
            <a:endParaRPr lang="en-US" dirty="0"/>
          </a:p>
        </p:txBody>
      </p:sp>
      <p:sp>
        <p:nvSpPr>
          <p:cNvPr id="4" name="Content Placeholder 3"/>
          <p:cNvSpPr txBox="1">
            <a:spLocks noGrp="1"/>
          </p:cNvSpPr>
          <p:nvPr>
            <p:ph idx="1"/>
          </p:nvPr>
        </p:nvSpPr>
        <p:spPr>
          <a:xfrm>
            <a:off x="682234" y="2427961"/>
            <a:ext cx="3343855" cy="3825663"/>
          </a:xfrm>
          <a:prstGeom prst="rect">
            <a:avLst/>
          </a:prstGeom>
          <a:solidFill>
            <a:schemeClr val="tx1"/>
          </a:solidFill>
        </p:spPr>
        <p:txBody>
          <a:bodyPr wrap="square" rtlCol="0">
            <a:spAutoFit/>
          </a:bodyPr>
          <a:lstStyle/>
          <a:p>
            <a:r>
              <a:rPr lang="en-US" dirty="0" smtClean="0">
                <a:solidFill>
                  <a:schemeClr val="bg1"/>
                </a:solidFill>
              </a:rPr>
              <a:t>We will read </a:t>
            </a:r>
            <a:r>
              <a:rPr lang="en-US" dirty="0">
                <a:solidFill>
                  <a:schemeClr val="bg1"/>
                </a:solidFill>
              </a:rPr>
              <a:t>excerpts from the 2012 Democratic and Republican party platforms to understand their perspectives on some of the powers granted to the federal </a:t>
            </a:r>
            <a:r>
              <a:rPr lang="en-US" dirty="0" smtClean="0">
                <a:solidFill>
                  <a:schemeClr val="bg1"/>
                </a:solidFill>
              </a:rPr>
              <a:t>government.</a:t>
            </a:r>
          </a:p>
          <a:p>
            <a:r>
              <a:rPr lang="en-US" dirty="0" smtClean="0">
                <a:solidFill>
                  <a:schemeClr val="bg1"/>
                </a:solidFill>
              </a:rPr>
              <a:t>These are related to government’s </a:t>
            </a:r>
            <a:r>
              <a:rPr lang="en-US" dirty="0">
                <a:solidFill>
                  <a:schemeClr val="bg1"/>
                </a:solidFill>
              </a:rPr>
              <a:t>powers as outlined in the U.S. Constitution. </a:t>
            </a:r>
            <a:endParaRPr lang="en-US" dirty="0" smtClean="0">
              <a:solidFill>
                <a:schemeClr val="bg1"/>
              </a:solidFill>
            </a:endParaRPr>
          </a:p>
        </p:txBody>
      </p:sp>
      <p:pic>
        <p:nvPicPr>
          <p:cNvPr id="5" name="Content Placeholder 3"/>
          <p:cNvPicPr>
            <a:picLocks noChangeAspect="1"/>
          </p:cNvPicPr>
          <p:nvPr/>
        </p:nvPicPr>
        <p:blipFill>
          <a:blip r:embed="rId2"/>
          <a:stretch>
            <a:fillRect/>
          </a:stretch>
        </p:blipFill>
        <p:spPr>
          <a:xfrm>
            <a:off x="4285537" y="1744827"/>
            <a:ext cx="7778849" cy="3636963"/>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270552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Perspectives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1655908"/>
              </p:ext>
            </p:extLst>
          </p:nvPr>
        </p:nvGraphicFramePr>
        <p:xfrm>
          <a:off x="3084393" y="2295433"/>
          <a:ext cx="8428199" cy="2743200"/>
        </p:xfrm>
        <a:graphic>
          <a:graphicData uri="http://schemas.openxmlformats.org/drawingml/2006/table">
            <a:tbl>
              <a:tblPr firstRow="1" firstCol="1" lastRow="1" lastCol="1" bandRow="1" bandCol="1">
                <a:tableStyleId>{5C22544A-7EE6-4342-B048-85BDC9FD1C3A}</a:tableStyleId>
              </a:tblPr>
              <a:tblGrid>
                <a:gridCol w="1158899"/>
                <a:gridCol w="3634650"/>
                <a:gridCol w="3634650"/>
              </a:tblGrid>
              <a:tr h="0">
                <a:tc>
                  <a:txBody>
                    <a:bodyPr/>
                    <a:lstStyle/>
                    <a:p>
                      <a:pPr marL="0" marR="0" algn="ctr">
                        <a:spcBef>
                          <a:spcPts val="0"/>
                        </a:spcBef>
                        <a:spcAft>
                          <a:spcPts val="0"/>
                        </a:spcAft>
                      </a:pPr>
                      <a:r>
                        <a:rPr lang="en-US" sz="1200" baseline="0" dirty="0">
                          <a:solidFill>
                            <a:schemeClr val="tx1"/>
                          </a:solidFill>
                          <a:effectLst/>
                        </a:rPr>
                        <a:t>Powers of the Federal Government </a:t>
                      </a:r>
                      <a:endPar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aseline="0" dirty="0">
                          <a:solidFill>
                            <a:schemeClr val="tx1"/>
                          </a:solidFill>
                          <a:effectLst/>
                        </a:rPr>
                        <a:t>DEMOCRATIC PARTY</a:t>
                      </a:r>
                      <a:endParaRPr lang="en-US" sz="1200" baseline="0" dirty="0">
                        <a:solidFill>
                          <a:schemeClr val="tx1"/>
                        </a:solidFill>
                        <a:effectLst/>
                      </a:endParaRPr>
                    </a:p>
                    <a:p>
                      <a:pPr marL="0" marR="0" algn="ctr">
                        <a:spcBef>
                          <a:spcPts val="0"/>
                        </a:spcBef>
                        <a:spcAft>
                          <a:spcPts val="0"/>
                        </a:spcAft>
                      </a:pPr>
                      <a:r>
                        <a:rPr lang="en-US" sz="1400" baseline="0" dirty="0">
                          <a:solidFill>
                            <a:schemeClr val="tx1"/>
                          </a:solidFill>
                          <a:effectLst/>
                        </a:rPr>
                        <a:t>PLATFORM</a:t>
                      </a:r>
                      <a:endParaRPr lang="en-US" sz="1200" baseline="0" dirty="0">
                        <a:solidFill>
                          <a:schemeClr val="tx1"/>
                        </a:solidFill>
                        <a:effectLst/>
                      </a:endParaRPr>
                    </a:p>
                    <a:p>
                      <a:pPr marL="0" marR="0">
                        <a:spcBef>
                          <a:spcPts val="0"/>
                        </a:spcBef>
                        <a:spcAft>
                          <a:spcPts val="0"/>
                        </a:spcAft>
                      </a:pPr>
                      <a:r>
                        <a:rPr lang="en-US" sz="1400" baseline="0" dirty="0">
                          <a:solidFill>
                            <a:schemeClr val="tx1"/>
                          </a:solidFill>
                          <a:effectLst/>
                        </a:rPr>
                        <a:t> </a:t>
                      </a:r>
                      <a:endPar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aseline="0">
                          <a:solidFill>
                            <a:schemeClr val="tx1"/>
                          </a:solidFill>
                          <a:effectLst/>
                        </a:rPr>
                        <a:t>REPUBLICAN PARTY</a:t>
                      </a:r>
                      <a:endParaRPr lang="en-US" sz="1200" baseline="0">
                        <a:solidFill>
                          <a:schemeClr val="tx1"/>
                        </a:solidFill>
                        <a:effectLst/>
                      </a:endParaRPr>
                    </a:p>
                    <a:p>
                      <a:pPr marL="0" marR="0" algn="ctr">
                        <a:spcBef>
                          <a:spcPts val="0"/>
                        </a:spcBef>
                        <a:spcAft>
                          <a:spcPts val="0"/>
                        </a:spcAft>
                      </a:pPr>
                      <a:r>
                        <a:rPr lang="en-US" sz="1400" baseline="0">
                          <a:solidFill>
                            <a:schemeClr val="tx1"/>
                          </a:solidFill>
                          <a:effectLst/>
                        </a:rPr>
                        <a:t>PLATFORM</a:t>
                      </a:r>
                      <a:endParaRPr lang="en-US" sz="1200" baseline="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ctr">
                        <a:spcBef>
                          <a:spcPts val="0"/>
                        </a:spcBef>
                        <a:spcAft>
                          <a:spcPts val="0"/>
                        </a:spcAft>
                      </a:pPr>
                      <a:r>
                        <a:rPr lang="en-US" sz="1400" baseline="0" dirty="0">
                          <a:solidFill>
                            <a:schemeClr val="tx1"/>
                          </a:solidFill>
                          <a:effectLst/>
                        </a:rPr>
                        <a:t>TAXES</a:t>
                      </a:r>
                      <a:endParaRPr lang="en-US" sz="1200" baseline="0" dirty="0">
                        <a:solidFill>
                          <a:schemeClr val="tx1"/>
                        </a:solidFill>
                        <a:effectLst/>
                      </a:endParaRPr>
                    </a:p>
                    <a:p>
                      <a:pPr marL="0" marR="0" algn="ctr">
                        <a:spcBef>
                          <a:spcPts val="0"/>
                        </a:spcBef>
                        <a:spcAft>
                          <a:spcPts val="0"/>
                        </a:spcAft>
                      </a:pPr>
                      <a:r>
                        <a:rPr lang="en-US" sz="1200" baseline="0" dirty="0">
                          <a:solidFill>
                            <a:schemeClr val="tx1"/>
                          </a:solidFill>
                          <a:effectLst/>
                        </a:rPr>
                        <a:t>Lays (creates) and collects taxes</a:t>
                      </a:r>
                      <a:endPar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baseline="0" dirty="0">
                          <a:solidFill>
                            <a:schemeClr val="tx1"/>
                          </a:solidFill>
                          <a:effectLst/>
                        </a:rPr>
                        <a:t>In order to reduce the deficit while still making the investments we need in education, research, infrastructure, and clean energy, the President has asked for the wealthiest taxpayers to pay their fair share. </a:t>
                      </a:r>
                    </a:p>
                    <a:p>
                      <a:pPr marL="0" marR="0">
                        <a:spcBef>
                          <a:spcPts val="0"/>
                        </a:spcBef>
                        <a:spcAft>
                          <a:spcPts val="0"/>
                        </a:spcAft>
                      </a:pPr>
                      <a:r>
                        <a:rPr lang="en-US" sz="600" b="0" baseline="0" dirty="0">
                          <a:solidFill>
                            <a:schemeClr val="tx1"/>
                          </a:solidFill>
                          <a:effectLst/>
                        </a:rPr>
                        <a:t> </a:t>
                      </a:r>
                      <a:endParaRPr lang="en-US" sz="1200" b="0" baseline="0" dirty="0">
                        <a:solidFill>
                          <a:schemeClr val="tx1"/>
                        </a:solidFill>
                        <a:effectLst/>
                      </a:endParaRPr>
                    </a:p>
                    <a:p>
                      <a:pPr marL="0" marR="0">
                        <a:spcBef>
                          <a:spcPts val="0"/>
                        </a:spcBef>
                        <a:spcAft>
                          <a:spcPts val="0"/>
                        </a:spcAft>
                      </a:pPr>
                      <a:r>
                        <a:rPr lang="en-US" sz="1200" b="0" baseline="0" dirty="0">
                          <a:solidFill>
                            <a:schemeClr val="tx1"/>
                          </a:solidFill>
                          <a:effectLst/>
                        </a:rPr>
                        <a:t>The Democratic Party opposes efforts to give additional tax cuts to the wealthiest Americans at the expense of the middle class and investments in our future.</a:t>
                      </a:r>
                      <a:endParaRPr lang="en-US" sz="1200" b="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0" baseline="0" dirty="0">
                          <a:solidFill>
                            <a:schemeClr val="tx1"/>
                          </a:solidFill>
                          <a:effectLst/>
                        </a:rPr>
                        <a:t>Extend the 2001 and 2003 tax relief packages—commonly known as the Bush tax cuts—pending reform of the tax code, to keep tax rates from rising on income,.. </a:t>
                      </a:r>
                    </a:p>
                    <a:p>
                      <a:pPr marL="0" marR="0">
                        <a:spcBef>
                          <a:spcPts val="0"/>
                        </a:spcBef>
                        <a:spcAft>
                          <a:spcPts val="0"/>
                        </a:spcAft>
                      </a:pPr>
                      <a:r>
                        <a:rPr lang="en-US" sz="600" b="0" baseline="0" dirty="0">
                          <a:solidFill>
                            <a:schemeClr val="tx1"/>
                          </a:solidFill>
                          <a:effectLst/>
                        </a:rPr>
                        <a:t> </a:t>
                      </a:r>
                      <a:endParaRPr lang="en-US" sz="1200" b="0" baseline="0" dirty="0">
                        <a:solidFill>
                          <a:schemeClr val="tx1"/>
                        </a:solidFill>
                        <a:effectLst/>
                      </a:endParaRPr>
                    </a:p>
                    <a:p>
                      <a:pPr marL="0" marR="0">
                        <a:spcBef>
                          <a:spcPts val="0"/>
                        </a:spcBef>
                        <a:spcAft>
                          <a:spcPts val="0"/>
                        </a:spcAft>
                      </a:pPr>
                      <a:r>
                        <a:rPr lang="en-US" sz="1200" b="0" baseline="0" dirty="0">
                          <a:solidFill>
                            <a:schemeClr val="tx1"/>
                          </a:solidFill>
                          <a:effectLst/>
                        </a:rPr>
                        <a:t>We call for a Constitutional amendment requiring a super-majority for any tax increase, … so that future Congresses cannot balance the budget by raising taxes. </a:t>
                      </a:r>
                    </a:p>
                    <a:p>
                      <a:pPr marL="0" marR="0">
                        <a:spcBef>
                          <a:spcPts val="0"/>
                        </a:spcBef>
                        <a:spcAft>
                          <a:spcPts val="0"/>
                        </a:spcAft>
                      </a:pPr>
                      <a:r>
                        <a:rPr lang="en-US" sz="1200" b="0" baseline="0" dirty="0">
                          <a:solidFill>
                            <a:schemeClr val="tx1"/>
                          </a:solidFill>
                          <a:effectLst/>
                        </a:rPr>
                        <a:t> </a:t>
                      </a:r>
                      <a:endParaRPr lang="en-US" sz="1200" b="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marL="0" marR="0" algn="ctr">
                        <a:spcBef>
                          <a:spcPts val="0"/>
                        </a:spcBef>
                        <a:spcAft>
                          <a:spcPts val="0"/>
                        </a:spcAft>
                      </a:pPr>
                      <a:r>
                        <a:rPr lang="en-US" sz="1200" baseline="0" dirty="0">
                          <a:solidFill>
                            <a:schemeClr val="tx1"/>
                          </a:solidFill>
                          <a:effectLst/>
                        </a:rPr>
                        <a:t>SUMMARY</a:t>
                      </a:r>
                      <a:endPar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aseline="0" dirty="0">
                          <a:solidFill>
                            <a:schemeClr val="tx1"/>
                          </a:solidFill>
                          <a:effectLst/>
                        </a:rPr>
                        <a:t> </a:t>
                      </a:r>
                      <a:endPar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endParaRPr lang="en-US" sz="1200" baseline="0" dirty="0" smtClean="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endPar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ontent Placeholder 3"/>
          <p:cNvSpPr txBox="1">
            <a:spLocks/>
          </p:cNvSpPr>
          <p:nvPr/>
        </p:nvSpPr>
        <p:spPr>
          <a:xfrm>
            <a:off x="341041" y="2295433"/>
            <a:ext cx="2197443" cy="1477328"/>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Congress </a:t>
            </a:r>
            <a:r>
              <a:rPr lang="en-US" dirty="0">
                <a:solidFill>
                  <a:schemeClr val="bg1"/>
                </a:solidFill>
              </a:rPr>
              <a:t>has the power to lay (create) and collect taxes.</a:t>
            </a:r>
            <a:endParaRPr lang="en-US" dirty="0" smtClean="0">
              <a:solidFill>
                <a:schemeClr val="bg1"/>
              </a:solidFill>
            </a:endParaRPr>
          </a:p>
        </p:txBody>
      </p:sp>
    </p:spTree>
    <p:extLst>
      <p:ext uri="{BB962C8B-B14F-4D97-AF65-F5344CB8AC3E}">
        <p14:creationId xmlns:p14="http://schemas.microsoft.com/office/powerpoint/2010/main" val="14148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Perspectives</a:t>
            </a:r>
            <a:endParaRPr lang="en-US" dirty="0"/>
          </a:p>
        </p:txBody>
      </p:sp>
      <p:pic>
        <p:nvPicPr>
          <p:cNvPr id="4" name="Content Placeholder 3"/>
          <p:cNvPicPr>
            <a:picLocks noGrp="1" noChangeAspect="1"/>
          </p:cNvPicPr>
          <p:nvPr>
            <p:ph idx="1"/>
          </p:nvPr>
        </p:nvPicPr>
        <p:blipFill rotWithShape="1">
          <a:blip r:embed="rId3"/>
          <a:srcRect r="43620"/>
          <a:stretch/>
        </p:blipFill>
        <p:spPr>
          <a:xfrm>
            <a:off x="368773" y="2202878"/>
            <a:ext cx="7198077" cy="4266161"/>
          </a:xfrm>
          <a:prstGeom prst="rect">
            <a:avLst/>
          </a:prstGeom>
        </p:spPr>
      </p:pic>
      <p:sp>
        <p:nvSpPr>
          <p:cNvPr id="5" name="Content Placeholder 3"/>
          <p:cNvSpPr txBox="1">
            <a:spLocks/>
          </p:cNvSpPr>
          <p:nvPr/>
        </p:nvSpPr>
        <p:spPr>
          <a:xfrm>
            <a:off x="7942843" y="2838631"/>
            <a:ext cx="3875884" cy="1200329"/>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What do we think is the main idea? How can we summarize the perspective of the Democrats on </a:t>
            </a:r>
            <a:r>
              <a:rPr lang="en-US" b="1" dirty="0" smtClean="0">
                <a:solidFill>
                  <a:schemeClr val="bg1"/>
                </a:solidFill>
              </a:rPr>
              <a:t>TAXES</a:t>
            </a:r>
            <a:r>
              <a:rPr lang="en-US" dirty="0" smtClean="0">
                <a:solidFill>
                  <a:schemeClr val="bg1"/>
                </a:solidFill>
              </a:rPr>
              <a:t>? </a:t>
            </a:r>
          </a:p>
        </p:txBody>
      </p:sp>
      <p:sp>
        <p:nvSpPr>
          <p:cNvPr id="6" name="TextBox 5"/>
          <p:cNvSpPr txBox="1"/>
          <p:nvPr/>
        </p:nvSpPr>
        <p:spPr>
          <a:xfrm>
            <a:off x="2333767" y="5090615"/>
            <a:ext cx="4858603" cy="1200329"/>
          </a:xfrm>
          <a:prstGeom prst="rect">
            <a:avLst/>
          </a:prstGeom>
          <a:solidFill>
            <a:schemeClr val="bg2"/>
          </a:solidFill>
        </p:spPr>
        <p:txBody>
          <a:bodyPr wrap="square" rtlCol="0">
            <a:spAutoFit/>
          </a:bodyPr>
          <a:lstStyle/>
          <a:p>
            <a:r>
              <a:rPr lang="en-US" dirty="0" smtClean="0"/>
              <a:t>The Democrats want fairness </a:t>
            </a:r>
            <a:r>
              <a:rPr lang="en-US" dirty="0"/>
              <a:t>in </a:t>
            </a:r>
            <a:r>
              <a:rPr lang="en-US" dirty="0" smtClean="0"/>
              <a:t>the tax </a:t>
            </a:r>
            <a:r>
              <a:rPr lang="en-US" dirty="0"/>
              <a:t>system, make everyone pay their fair share</a:t>
            </a: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8567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Perspectives</a:t>
            </a:r>
            <a:endParaRPr lang="en-US" dirty="0"/>
          </a:p>
        </p:txBody>
      </p:sp>
      <p:pic>
        <p:nvPicPr>
          <p:cNvPr id="4" name="Content Placeholder 3"/>
          <p:cNvPicPr>
            <a:picLocks noGrp="1" noChangeAspect="1"/>
          </p:cNvPicPr>
          <p:nvPr>
            <p:ph idx="1"/>
          </p:nvPr>
        </p:nvPicPr>
        <p:blipFill>
          <a:blip r:embed="rId3"/>
          <a:stretch>
            <a:fillRect/>
          </a:stretch>
        </p:blipFill>
        <p:spPr>
          <a:xfrm>
            <a:off x="341693" y="2464118"/>
            <a:ext cx="5335776" cy="4118399"/>
          </a:xfrm>
          <a:prstGeom prst="rect">
            <a:avLst/>
          </a:prstGeom>
        </p:spPr>
      </p:pic>
      <p:sp>
        <p:nvSpPr>
          <p:cNvPr id="5" name="Content Placeholder 3"/>
          <p:cNvSpPr txBox="1">
            <a:spLocks/>
          </p:cNvSpPr>
          <p:nvPr/>
        </p:nvSpPr>
        <p:spPr>
          <a:xfrm>
            <a:off x="6632658" y="2824983"/>
            <a:ext cx="3875884" cy="1200329"/>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What do we think is the main idea? How can we summarize the perspective of the Republicans on </a:t>
            </a:r>
            <a:r>
              <a:rPr lang="en-US" b="1" dirty="0" smtClean="0">
                <a:solidFill>
                  <a:schemeClr val="bg1"/>
                </a:solidFill>
              </a:rPr>
              <a:t>TAXES</a:t>
            </a:r>
            <a:r>
              <a:rPr lang="en-US" dirty="0" smtClean="0">
                <a:solidFill>
                  <a:schemeClr val="bg1"/>
                </a:solidFill>
              </a:rPr>
              <a:t>? </a:t>
            </a:r>
          </a:p>
        </p:txBody>
      </p:sp>
      <p:sp>
        <p:nvSpPr>
          <p:cNvPr id="6" name="TextBox 5"/>
          <p:cNvSpPr txBox="1"/>
          <p:nvPr/>
        </p:nvSpPr>
        <p:spPr>
          <a:xfrm>
            <a:off x="484745" y="5105448"/>
            <a:ext cx="4858603" cy="1200329"/>
          </a:xfrm>
          <a:prstGeom prst="rect">
            <a:avLst/>
          </a:prstGeom>
          <a:solidFill>
            <a:schemeClr val="bg2"/>
          </a:solidFill>
        </p:spPr>
        <p:txBody>
          <a:bodyPr wrap="square" rtlCol="0">
            <a:spAutoFit/>
          </a:bodyPr>
          <a:lstStyle/>
          <a:p>
            <a:r>
              <a:rPr lang="en-US" dirty="0" smtClean="0"/>
              <a:t>The Republicans want to </a:t>
            </a:r>
            <a:r>
              <a:rPr lang="en-US" dirty="0"/>
              <a:t>e</a:t>
            </a:r>
            <a:r>
              <a:rPr lang="en-US" dirty="0" smtClean="0"/>
              <a:t>xtend </a:t>
            </a:r>
            <a:r>
              <a:rPr lang="en-US" dirty="0"/>
              <a:t>tax cuts for the </a:t>
            </a:r>
            <a:r>
              <a:rPr lang="en-US" dirty="0" smtClean="0"/>
              <a:t>wealthy and </a:t>
            </a:r>
            <a:r>
              <a:rPr lang="en-US" dirty="0"/>
              <a:t>propose </a:t>
            </a:r>
            <a:r>
              <a:rPr lang="en-US" dirty="0" smtClean="0"/>
              <a:t>an amendment </a:t>
            </a:r>
            <a:r>
              <a:rPr lang="en-US" dirty="0"/>
              <a:t>regarding raising taxes to balance the federal budget</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9741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Perspectives Stations</a:t>
            </a:r>
            <a:endParaRPr lang="en-US" dirty="0"/>
          </a:p>
        </p:txBody>
      </p:sp>
      <p:sp>
        <p:nvSpPr>
          <p:cNvPr id="3" name="Content Placeholder 2"/>
          <p:cNvSpPr>
            <a:spLocks noGrp="1"/>
          </p:cNvSpPr>
          <p:nvPr>
            <p:ph idx="1"/>
          </p:nvPr>
        </p:nvSpPr>
        <p:spPr>
          <a:xfrm>
            <a:off x="5568286" y="2358765"/>
            <a:ext cx="5968772" cy="3636511"/>
          </a:xfrm>
        </p:spPr>
        <p:txBody>
          <a:bodyPr>
            <a:normAutofit fontScale="92500" lnSpcReduction="20000"/>
          </a:bodyPr>
          <a:lstStyle/>
          <a:p>
            <a:r>
              <a:rPr lang="en-US" sz="2400" dirty="0" smtClean="0"/>
              <a:t>With your shoulder partner, you will rotate to five stations that are focused on different topics in the party platform. </a:t>
            </a:r>
          </a:p>
          <a:p>
            <a:r>
              <a:rPr lang="en-US" sz="2400" dirty="0" smtClean="0"/>
              <a:t>At each station, read the Democratic and Republican perspective. </a:t>
            </a:r>
          </a:p>
          <a:p>
            <a:r>
              <a:rPr lang="en-US" sz="2400" dirty="0" smtClean="0"/>
              <a:t>Then, with your partner, come to consensus on the main idea and write that down in the “SUMMARY” section on your activity sheet. </a:t>
            </a:r>
            <a:endParaRPr lang="en-US" sz="2400" dirty="0"/>
          </a:p>
          <a:p>
            <a:r>
              <a:rPr lang="en-US" sz="2400" dirty="0" smtClean="0"/>
              <a:t>You will have </a:t>
            </a:r>
            <a:r>
              <a:rPr lang="en-US" sz="2400" b="1" dirty="0" smtClean="0"/>
              <a:t>two minutes </a:t>
            </a:r>
            <a:r>
              <a:rPr lang="en-US" sz="2400" dirty="0" smtClean="0"/>
              <a:t>at each station! Listen for the timer to rotate. </a:t>
            </a:r>
            <a:endParaRPr lang="en-US" sz="2400" dirty="0"/>
          </a:p>
        </p:txBody>
      </p:sp>
      <p:pic>
        <p:nvPicPr>
          <p:cNvPr id="4" name="Picture 3"/>
          <p:cNvPicPr>
            <a:picLocks noChangeAspect="1"/>
          </p:cNvPicPr>
          <p:nvPr/>
        </p:nvPicPr>
        <p:blipFill>
          <a:blip r:embed="rId3"/>
          <a:stretch>
            <a:fillRect/>
          </a:stretch>
        </p:blipFill>
        <p:spPr>
          <a:xfrm>
            <a:off x="127237" y="2488228"/>
            <a:ext cx="5086350" cy="3819525"/>
          </a:xfrm>
          <a:prstGeom prst="rect">
            <a:avLst/>
          </a:prstGeom>
        </p:spPr>
      </p:pic>
    </p:spTree>
    <p:extLst>
      <p:ext uri="{BB962C8B-B14F-4D97-AF65-F5344CB8AC3E}">
        <p14:creationId xmlns:p14="http://schemas.microsoft.com/office/powerpoint/2010/main" val="2758204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Political Parties</a:t>
            </a:r>
            <a:endParaRPr lang="en-US" dirty="0"/>
          </a:p>
        </p:txBody>
      </p:sp>
      <p:sp>
        <p:nvSpPr>
          <p:cNvPr id="4" name="Content Placeholder 3"/>
          <p:cNvSpPr>
            <a:spLocks noGrp="1"/>
          </p:cNvSpPr>
          <p:nvPr>
            <p:ph idx="1"/>
          </p:nvPr>
        </p:nvSpPr>
        <p:spPr>
          <a:xfrm>
            <a:off x="5431810" y="2222287"/>
            <a:ext cx="5941476" cy="3636511"/>
          </a:xfrm>
        </p:spPr>
        <p:txBody>
          <a:bodyPr/>
          <a:lstStyle/>
          <a:p>
            <a:r>
              <a:rPr lang="en-US" sz="2400" dirty="0" smtClean="0"/>
              <a:t>Now </a:t>
            </a:r>
            <a:r>
              <a:rPr lang="en-US" sz="2400" dirty="0"/>
              <a:t>that we know the basic ideas of each party, </a:t>
            </a:r>
            <a:r>
              <a:rPr lang="en-US" sz="2400" b="1" dirty="0"/>
              <a:t>what do you think they do with these </a:t>
            </a:r>
            <a:r>
              <a:rPr lang="en-US" sz="2400" b="1" dirty="0" smtClean="0"/>
              <a:t>ideas</a:t>
            </a:r>
            <a:r>
              <a:rPr lang="en-US" sz="2400" dirty="0" smtClean="0"/>
              <a:t>???</a:t>
            </a:r>
            <a:endParaRPr lang="en-US" sz="2400" dirty="0"/>
          </a:p>
          <a:p>
            <a:r>
              <a:rPr lang="en-US" sz="2400" b="1" dirty="0" smtClean="0"/>
              <a:t>TIMED PAIR SHARE: </a:t>
            </a:r>
            <a:r>
              <a:rPr lang="en-US" sz="2400" dirty="0" smtClean="0"/>
              <a:t>With your face partner, share </a:t>
            </a:r>
            <a:r>
              <a:rPr lang="en-US" sz="2400" dirty="0"/>
              <a:t>out some things </a:t>
            </a:r>
            <a:r>
              <a:rPr lang="en-US" sz="2400" dirty="0" smtClean="0"/>
              <a:t>you </a:t>
            </a:r>
            <a:r>
              <a:rPr lang="en-US" sz="2400" dirty="0"/>
              <a:t>think </a:t>
            </a:r>
            <a:r>
              <a:rPr lang="en-US" sz="2400" dirty="0" smtClean="0"/>
              <a:t>you </a:t>
            </a:r>
            <a:r>
              <a:rPr lang="en-US" sz="2400" dirty="0"/>
              <a:t>know about the function of political parties. </a:t>
            </a:r>
            <a:endParaRPr lang="en-US" sz="2400" dirty="0" smtClean="0"/>
          </a:p>
          <a:p>
            <a:r>
              <a:rPr lang="en-US" sz="2400" dirty="0" smtClean="0"/>
              <a:t>You have 30 seconds each! </a:t>
            </a:r>
            <a:endParaRPr lang="en-US" sz="2400" dirty="0"/>
          </a:p>
        </p:txBody>
      </p:sp>
      <p:pic>
        <p:nvPicPr>
          <p:cNvPr id="5" name="Picture 4"/>
          <p:cNvPicPr>
            <a:picLocks noChangeAspect="1"/>
          </p:cNvPicPr>
          <p:nvPr/>
        </p:nvPicPr>
        <p:blipFill rotWithShape="1">
          <a:blip r:embed="rId2"/>
          <a:srcRect l="25345" t="15854" r="21602" b="15596"/>
          <a:stretch/>
        </p:blipFill>
        <p:spPr>
          <a:xfrm>
            <a:off x="955342" y="2524836"/>
            <a:ext cx="3655140" cy="3548418"/>
          </a:xfrm>
          <a:prstGeom prst="rect">
            <a:avLst/>
          </a:prstGeom>
        </p:spPr>
      </p:pic>
    </p:spTree>
    <p:extLst>
      <p:ext uri="{BB962C8B-B14F-4D97-AF65-F5344CB8AC3E}">
        <p14:creationId xmlns:p14="http://schemas.microsoft.com/office/powerpoint/2010/main" val="3040606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Political Parties</a:t>
            </a:r>
            <a:endParaRPr lang="en-US" dirty="0"/>
          </a:p>
        </p:txBody>
      </p:sp>
      <p:pic>
        <p:nvPicPr>
          <p:cNvPr id="6" name="Content Placeholder 5"/>
          <p:cNvPicPr>
            <a:picLocks noGrp="1" noChangeAspect="1"/>
          </p:cNvPicPr>
          <p:nvPr>
            <p:ph idx="1"/>
          </p:nvPr>
        </p:nvPicPr>
        <p:blipFill>
          <a:blip r:embed="rId3"/>
          <a:stretch>
            <a:fillRect/>
          </a:stretch>
        </p:blipFill>
        <p:spPr>
          <a:xfrm>
            <a:off x="6095999" y="1637732"/>
            <a:ext cx="5065373" cy="4658460"/>
          </a:xfrm>
          <a:prstGeom prst="rect">
            <a:avLst/>
          </a:prstGeom>
        </p:spPr>
      </p:pic>
      <p:sp>
        <p:nvSpPr>
          <p:cNvPr id="7" name="Content Placeholder 3"/>
          <p:cNvSpPr txBox="1">
            <a:spLocks/>
          </p:cNvSpPr>
          <p:nvPr/>
        </p:nvSpPr>
        <p:spPr>
          <a:xfrm>
            <a:off x="614150" y="2334750"/>
            <a:ext cx="4112678" cy="1332673"/>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Everyone needs a copy of this reading! </a:t>
            </a:r>
            <a:endParaRPr lang="en-US" dirty="0">
              <a:solidFill>
                <a:schemeClr val="bg1"/>
              </a:solidFill>
            </a:endParaRPr>
          </a:p>
          <a:p>
            <a:r>
              <a:rPr lang="en-US" dirty="0" smtClean="0">
                <a:solidFill>
                  <a:schemeClr val="bg1"/>
                </a:solidFill>
              </a:rPr>
              <a:t>As we read, we are going to </a:t>
            </a:r>
            <a:r>
              <a:rPr lang="en-US" b="1" u="sng" dirty="0" smtClean="0">
                <a:solidFill>
                  <a:schemeClr val="bg1"/>
                </a:solidFill>
              </a:rPr>
              <a:t>UNDERLINE</a:t>
            </a:r>
            <a:r>
              <a:rPr lang="en-US" dirty="0" smtClean="0">
                <a:solidFill>
                  <a:schemeClr val="bg1"/>
                </a:solidFill>
              </a:rPr>
              <a:t> the impact. </a:t>
            </a:r>
          </a:p>
        </p:txBody>
      </p:sp>
      <p:sp>
        <p:nvSpPr>
          <p:cNvPr id="12" name="Oval Callout 11"/>
          <p:cNvSpPr/>
          <p:nvPr/>
        </p:nvSpPr>
        <p:spPr>
          <a:xfrm>
            <a:off x="1364777" y="3835769"/>
            <a:ext cx="3193576" cy="2569605"/>
          </a:xfrm>
          <a:prstGeom prst="wedgeEllipseCallout">
            <a:avLst>
              <a:gd name="adj1" fmla="val 71047"/>
              <a:gd name="adj2" fmla="val 27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Impact = functions that influence our government, society, or political system  </a:t>
            </a:r>
          </a:p>
        </p:txBody>
      </p:sp>
    </p:spTree>
    <p:extLst>
      <p:ext uri="{BB962C8B-B14F-4D97-AF65-F5344CB8AC3E}">
        <p14:creationId xmlns:p14="http://schemas.microsoft.com/office/powerpoint/2010/main" val="11399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Political Parties</a:t>
            </a:r>
            <a:endParaRPr lang="en-US" dirty="0"/>
          </a:p>
        </p:txBody>
      </p:sp>
      <p:sp>
        <p:nvSpPr>
          <p:cNvPr id="3" name="Content Placeholder 2"/>
          <p:cNvSpPr>
            <a:spLocks noGrp="1"/>
          </p:cNvSpPr>
          <p:nvPr>
            <p:ph idx="1"/>
          </p:nvPr>
        </p:nvSpPr>
        <p:spPr>
          <a:xfrm>
            <a:off x="341040" y="2331469"/>
            <a:ext cx="8732447" cy="3636511"/>
          </a:xfrm>
        </p:spPr>
        <p:txBody>
          <a:bodyPr/>
          <a:lstStyle/>
          <a:p>
            <a:pPr marL="0" indent="0">
              <a:buNone/>
            </a:pPr>
            <a:r>
              <a:rPr lang="en-US" dirty="0"/>
              <a:t>Political parties play a major role and have a large impact in American society. Political parties are important to the democratic process because they </a:t>
            </a:r>
            <a:r>
              <a:rPr lang="en-US" b="1" u="sng" dirty="0"/>
              <a:t>help people to communicate their ideas about government</a:t>
            </a:r>
            <a:r>
              <a:rPr lang="en-US" dirty="0"/>
              <a:t>. Because political parties are made up of large groups of people, their group’s ideas can be more easily heard by the government. </a:t>
            </a:r>
          </a:p>
          <a:p>
            <a:pPr marL="0" indent="0">
              <a:buNone/>
            </a:pPr>
            <a:r>
              <a:rPr lang="en-US" dirty="0"/>
              <a:t>Political parties impact the government at the federal, state, and local levels. Because there are many more elected offices at the state and local levels, political parties tend to be more active at these levels. A party can link its members at the federal, state and local levels of government </a:t>
            </a:r>
            <a:r>
              <a:rPr lang="en-US" u="sng" dirty="0"/>
              <a:t>to </a:t>
            </a:r>
            <a:r>
              <a:rPr lang="en-US" b="1" u="sng" dirty="0"/>
              <a:t>achieve big goals </a:t>
            </a:r>
            <a:r>
              <a:rPr lang="en-US" dirty="0"/>
              <a:t>for the party. This function provides a way for people that identify with a particular party </a:t>
            </a:r>
            <a:r>
              <a:rPr lang="en-US" b="1" u="sng" dirty="0"/>
              <a:t>to connect with each other and for the party to expand its influence at each level of government</a:t>
            </a:r>
            <a:r>
              <a:rPr lang="en-US" u="sng" dirty="0"/>
              <a:t>. </a:t>
            </a:r>
          </a:p>
          <a:p>
            <a:pPr marL="0" indent="0">
              <a:buNone/>
            </a:pPr>
            <a:endParaRPr lang="en-US" dirty="0"/>
          </a:p>
        </p:txBody>
      </p:sp>
      <p:pic>
        <p:nvPicPr>
          <p:cNvPr id="6" name="Picture 5"/>
          <p:cNvPicPr>
            <a:picLocks noChangeAspect="1"/>
          </p:cNvPicPr>
          <p:nvPr/>
        </p:nvPicPr>
        <p:blipFill>
          <a:blip r:embed="rId2"/>
          <a:stretch>
            <a:fillRect/>
          </a:stretch>
        </p:blipFill>
        <p:spPr>
          <a:xfrm>
            <a:off x="8950657" y="2331469"/>
            <a:ext cx="2791974" cy="2800089"/>
          </a:xfrm>
          <a:prstGeom prst="rect">
            <a:avLst/>
          </a:prstGeom>
        </p:spPr>
      </p:pic>
    </p:spTree>
    <p:extLst>
      <p:ext uri="{BB962C8B-B14F-4D97-AF65-F5344CB8AC3E}">
        <p14:creationId xmlns:p14="http://schemas.microsoft.com/office/powerpoint/2010/main" val="2038015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Political Parties</a:t>
            </a:r>
            <a:endParaRPr lang="en-US" dirty="0"/>
          </a:p>
        </p:txBody>
      </p:sp>
      <p:pic>
        <p:nvPicPr>
          <p:cNvPr id="4" name="Content Placeholder 3"/>
          <p:cNvPicPr>
            <a:picLocks noGrp="1" noChangeAspect="1"/>
          </p:cNvPicPr>
          <p:nvPr>
            <p:ph idx="1"/>
          </p:nvPr>
        </p:nvPicPr>
        <p:blipFill>
          <a:blip r:embed="rId2"/>
          <a:stretch>
            <a:fillRect/>
          </a:stretch>
        </p:blipFill>
        <p:spPr>
          <a:xfrm>
            <a:off x="7219666" y="1417638"/>
            <a:ext cx="3725838" cy="5031681"/>
          </a:xfrm>
          <a:prstGeom prst="rect">
            <a:avLst/>
          </a:prstGeom>
        </p:spPr>
      </p:pic>
      <p:sp>
        <p:nvSpPr>
          <p:cNvPr id="5" name="Content Placeholder 3"/>
          <p:cNvSpPr txBox="1">
            <a:spLocks/>
          </p:cNvSpPr>
          <p:nvPr/>
        </p:nvSpPr>
        <p:spPr>
          <a:xfrm>
            <a:off x="573206" y="2496502"/>
            <a:ext cx="4112678" cy="1609671"/>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Read the remaining four paragraphs with your shoulder partner. </a:t>
            </a:r>
          </a:p>
          <a:p>
            <a:r>
              <a:rPr lang="en-US" dirty="0" smtClean="0">
                <a:solidFill>
                  <a:schemeClr val="bg1"/>
                </a:solidFill>
              </a:rPr>
              <a:t>As you read, continue to </a:t>
            </a:r>
            <a:r>
              <a:rPr lang="en-US" b="1" u="sng" dirty="0" smtClean="0">
                <a:solidFill>
                  <a:schemeClr val="bg1"/>
                </a:solidFill>
              </a:rPr>
              <a:t>UNDERLINE</a:t>
            </a:r>
            <a:r>
              <a:rPr lang="en-US" dirty="0" smtClean="0">
                <a:solidFill>
                  <a:schemeClr val="bg1"/>
                </a:solidFill>
              </a:rPr>
              <a:t> any impact. </a:t>
            </a:r>
          </a:p>
        </p:txBody>
      </p:sp>
      <p:sp>
        <p:nvSpPr>
          <p:cNvPr id="6" name="Right Arrow 5"/>
          <p:cNvSpPr/>
          <p:nvPr/>
        </p:nvSpPr>
        <p:spPr>
          <a:xfrm>
            <a:off x="6196084" y="1583140"/>
            <a:ext cx="1405719" cy="54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676866" y="3301337"/>
            <a:ext cx="1405719" cy="54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5999" y="4260375"/>
            <a:ext cx="1405719" cy="54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970780" y="5354847"/>
            <a:ext cx="1405719" cy="54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3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Political Parties</a:t>
            </a:r>
            <a:endParaRPr lang="en-US" dirty="0"/>
          </a:p>
        </p:txBody>
      </p:sp>
      <p:pic>
        <p:nvPicPr>
          <p:cNvPr id="4" name="Content Placeholder 3"/>
          <p:cNvPicPr>
            <a:picLocks noGrp="1" noChangeAspect="1"/>
          </p:cNvPicPr>
          <p:nvPr>
            <p:ph idx="1"/>
          </p:nvPr>
        </p:nvPicPr>
        <p:blipFill>
          <a:blip r:embed="rId3"/>
          <a:stretch>
            <a:fillRect/>
          </a:stretch>
        </p:blipFill>
        <p:spPr>
          <a:xfrm>
            <a:off x="644143" y="2495455"/>
            <a:ext cx="6836681" cy="3636963"/>
          </a:xfrm>
          <a:prstGeom prst="rect">
            <a:avLst/>
          </a:prstGeom>
        </p:spPr>
      </p:pic>
      <p:sp>
        <p:nvSpPr>
          <p:cNvPr id="6" name="Content Placeholder 3"/>
          <p:cNvSpPr txBox="1">
            <a:spLocks/>
          </p:cNvSpPr>
          <p:nvPr/>
        </p:nvSpPr>
        <p:spPr>
          <a:xfrm>
            <a:off x="7724632" y="3149529"/>
            <a:ext cx="4112678" cy="1477328"/>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Using your reading, explain in your own words how each function of political parties can </a:t>
            </a:r>
            <a:r>
              <a:rPr lang="en-US" b="1" dirty="0" smtClean="0">
                <a:solidFill>
                  <a:schemeClr val="bg1"/>
                </a:solidFill>
              </a:rPr>
              <a:t>impact our society, government, or political system. </a:t>
            </a:r>
          </a:p>
        </p:txBody>
      </p:sp>
      <p:sp>
        <p:nvSpPr>
          <p:cNvPr id="7" name="Left Arrow 6"/>
          <p:cNvSpPr/>
          <p:nvPr/>
        </p:nvSpPr>
        <p:spPr>
          <a:xfrm rot="1274700">
            <a:off x="6578221" y="4795203"/>
            <a:ext cx="3848668" cy="996286"/>
          </a:xfrm>
          <a:prstGeom prst="leftArrow">
            <a:avLst>
              <a:gd name="adj1" fmla="val 50000"/>
              <a:gd name="adj2" fmla="val 100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45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288" y="794918"/>
            <a:ext cx="10571998" cy="970450"/>
          </a:xfrm>
        </p:spPr>
        <p:txBody>
          <a:bodyPr/>
          <a:lstStyle/>
          <a:p>
            <a:r>
              <a:rPr lang="en-US" sz="3600" dirty="0"/>
              <a:t>What are America’s current political parties? What are their ideas about government? </a:t>
            </a:r>
          </a:p>
        </p:txBody>
      </p:sp>
      <p:pic>
        <p:nvPicPr>
          <p:cNvPr id="6" name="Content Placeholder 5"/>
          <p:cNvPicPr>
            <a:picLocks noGrp="1" noChangeAspect="1"/>
          </p:cNvPicPr>
          <p:nvPr>
            <p:ph idx="1"/>
          </p:nvPr>
        </p:nvPicPr>
        <p:blipFill>
          <a:blip r:embed="rId2"/>
          <a:stretch>
            <a:fillRect/>
          </a:stretch>
        </p:blipFill>
        <p:spPr>
          <a:xfrm>
            <a:off x="2324872" y="2544472"/>
            <a:ext cx="9551360" cy="3636963"/>
          </a:xfrm>
          <a:prstGeom prst="rect">
            <a:avLst/>
          </a:prstGeom>
        </p:spPr>
      </p:pic>
      <p:sp>
        <p:nvSpPr>
          <p:cNvPr id="9" name="TextBox 8"/>
          <p:cNvSpPr txBox="1"/>
          <p:nvPr/>
        </p:nvSpPr>
        <p:spPr>
          <a:xfrm>
            <a:off x="193183" y="2544472"/>
            <a:ext cx="1571222" cy="1631216"/>
          </a:xfrm>
          <a:prstGeom prst="rect">
            <a:avLst/>
          </a:prstGeom>
          <a:solidFill>
            <a:schemeClr val="tx1"/>
          </a:solidFill>
        </p:spPr>
        <p:txBody>
          <a:bodyPr wrap="square" rtlCol="0">
            <a:spAutoFit/>
          </a:bodyPr>
          <a:lstStyle/>
          <a:p>
            <a:r>
              <a:rPr lang="en-US" sz="2000" dirty="0" smtClean="0">
                <a:solidFill>
                  <a:schemeClr val="bg1"/>
                </a:solidFill>
              </a:rPr>
              <a:t>Everyone needs a copy of this activity sheet!</a:t>
            </a:r>
          </a:p>
        </p:txBody>
      </p:sp>
      <p:sp>
        <p:nvSpPr>
          <p:cNvPr id="8" name="Right Arrow 7"/>
          <p:cNvSpPr/>
          <p:nvPr/>
        </p:nvSpPr>
        <p:spPr>
          <a:xfrm>
            <a:off x="1316983" y="3782882"/>
            <a:ext cx="1455312" cy="785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00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Political Parties</a:t>
            </a:r>
            <a:endParaRPr lang="en-US" dirty="0"/>
          </a:p>
        </p:txBody>
      </p:sp>
      <p:pic>
        <p:nvPicPr>
          <p:cNvPr id="4" name="Content Placeholder 3"/>
          <p:cNvPicPr>
            <a:picLocks noGrp="1" noChangeAspect="1"/>
          </p:cNvPicPr>
          <p:nvPr>
            <p:ph idx="1"/>
          </p:nvPr>
        </p:nvPicPr>
        <p:blipFill>
          <a:blip r:embed="rId2"/>
          <a:stretch>
            <a:fillRect/>
          </a:stretch>
        </p:blipFill>
        <p:spPr>
          <a:xfrm>
            <a:off x="291385" y="2601689"/>
            <a:ext cx="6836681" cy="3636963"/>
          </a:xfrm>
          <a:prstGeom prst="rect">
            <a:avLst/>
          </a:prstGeom>
        </p:spPr>
      </p:pic>
      <p:sp>
        <p:nvSpPr>
          <p:cNvPr id="5" name="Content Placeholder 3"/>
          <p:cNvSpPr txBox="1">
            <a:spLocks/>
          </p:cNvSpPr>
          <p:nvPr/>
        </p:nvSpPr>
        <p:spPr>
          <a:xfrm>
            <a:off x="7724632" y="2601689"/>
            <a:ext cx="4112678" cy="2573012"/>
          </a:xfrm>
          <a:prstGeom prst="rect">
            <a:avLst/>
          </a:prstGeom>
          <a:solidFill>
            <a:schemeClr val="tx1"/>
          </a:solidFill>
          <a:effectLst>
            <a:outerShdw blurRad="50800" dir="14400000">
              <a:srgbClr val="000000">
                <a:alpha val="40000"/>
              </a:srgbClr>
            </a:outerShdw>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solidFill>
                  <a:schemeClr val="bg1"/>
                </a:solidFill>
              </a:rPr>
              <a:t>Complete the last four functions on your own. </a:t>
            </a:r>
          </a:p>
          <a:p>
            <a:r>
              <a:rPr lang="en-US" dirty="0" smtClean="0">
                <a:solidFill>
                  <a:schemeClr val="bg1"/>
                </a:solidFill>
              </a:rPr>
              <a:t>Remember, explain in your own words how each function of political parties can </a:t>
            </a:r>
            <a:r>
              <a:rPr lang="en-US" b="1" dirty="0" smtClean="0">
                <a:solidFill>
                  <a:schemeClr val="bg1"/>
                </a:solidFill>
              </a:rPr>
              <a:t>impact our society, government, or political system. </a:t>
            </a:r>
          </a:p>
          <a:p>
            <a:r>
              <a:rPr lang="en-US" b="1" dirty="0" smtClean="0">
                <a:solidFill>
                  <a:schemeClr val="bg1"/>
                </a:solidFill>
              </a:rPr>
              <a:t>You have 8 minutes!</a:t>
            </a:r>
          </a:p>
        </p:txBody>
      </p:sp>
    </p:spTree>
    <p:extLst>
      <p:ext uri="{BB962C8B-B14F-4D97-AF65-F5344CB8AC3E}">
        <p14:creationId xmlns:p14="http://schemas.microsoft.com/office/powerpoint/2010/main" val="14484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idx="1"/>
          </p:nvPr>
        </p:nvSpPr>
        <p:spPr>
          <a:xfrm>
            <a:off x="504814" y="2470245"/>
            <a:ext cx="10554574" cy="4084589"/>
          </a:xfrm>
        </p:spPr>
        <p:txBody>
          <a:bodyPr/>
          <a:lstStyle/>
          <a:p>
            <a:pPr marL="0" indent="0">
              <a:buNone/>
            </a:pPr>
            <a:r>
              <a:rPr lang="en-US" sz="3200" u="sng" dirty="0"/>
              <a:t>Prompt</a:t>
            </a:r>
            <a:endParaRPr lang="en-US" sz="3200" dirty="0"/>
          </a:p>
          <a:p>
            <a:r>
              <a:rPr lang="en-US" sz="3200" dirty="0"/>
              <a:t>Using what you have learned during this lesson and using specific examples </a:t>
            </a:r>
            <a:r>
              <a:rPr lang="en-US" sz="3200" dirty="0" smtClean="0"/>
              <a:t>from your notes and readings, </a:t>
            </a:r>
            <a:r>
              <a:rPr lang="en-US" sz="3200" dirty="0"/>
              <a:t>write an argument explaining the impact of political parties on society, government or the political system. Use specific examples and evidence to support your argument.</a:t>
            </a:r>
          </a:p>
          <a:p>
            <a:endParaRPr lang="en-US" dirty="0"/>
          </a:p>
        </p:txBody>
      </p:sp>
      <p:pic>
        <p:nvPicPr>
          <p:cNvPr id="4" name="Picture 3"/>
          <p:cNvPicPr>
            <a:picLocks noChangeAspect="1"/>
          </p:cNvPicPr>
          <p:nvPr/>
        </p:nvPicPr>
        <p:blipFill rotWithShape="1">
          <a:blip r:embed="rId2"/>
          <a:srcRect l="5080" t="8166" r="7483" b="34777"/>
          <a:stretch/>
        </p:blipFill>
        <p:spPr>
          <a:xfrm>
            <a:off x="6277051" y="1581122"/>
            <a:ext cx="4997003" cy="1532586"/>
          </a:xfrm>
          <a:prstGeom prst="rect">
            <a:avLst/>
          </a:prstGeom>
        </p:spPr>
      </p:pic>
    </p:spTree>
    <p:extLst>
      <p:ext uri="{BB962C8B-B14F-4D97-AF65-F5344CB8AC3E}">
        <p14:creationId xmlns:p14="http://schemas.microsoft.com/office/powerpoint/2010/main" val="2799199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What are America’s current political parties? What are their ideas about government? </a:t>
            </a:r>
          </a:p>
        </p:txBody>
      </p:sp>
      <p:pic>
        <p:nvPicPr>
          <p:cNvPr id="5" name="Content Placeholder 5"/>
          <p:cNvPicPr>
            <a:picLocks noGrp="1" noChangeAspect="1"/>
          </p:cNvPicPr>
          <p:nvPr>
            <p:ph idx="1"/>
          </p:nvPr>
        </p:nvPicPr>
        <p:blipFill rotWithShape="1">
          <a:blip r:embed="rId2"/>
          <a:srcRect b="45315"/>
          <a:stretch/>
        </p:blipFill>
        <p:spPr>
          <a:xfrm>
            <a:off x="631064" y="3561903"/>
            <a:ext cx="11344976" cy="2362379"/>
          </a:xfrm>
          <a:prstGeom prst="rect">
            <a:avLst/>
          </a:prstGeom>
        </p:spPr>
      </p:pic>
      <p:sp>
        <p:nvSpPr>
          <p:cNvPr id="7" name="TextBox 6"/>
          <p:cNvSpPr txBox="1"/>
          <p:nvPr/>
        </p:nvSpPr>
        <p:spPr>
          <a:xfrm>
            <a:off x="631064" y="2274016"/>
            <a:ext cx="4314423" cy="1015663"/>
          </a:xfrm>
          <a:prstGeom prst="rect">
            <a:avLst/>
          </a:prstGeom>
          <a:solidFill>
            <a:schemeClr val="tx1"/>
          </a:solidFill>
        </p:spPr>
        <p:txBody>
          <a:bodyPr wrap="square" rtlCol="0">
            <a:spAutoFit/>
          </a:bodyPr>
          <a:lstStyle/>
          <a:p>
            <a:r>
              <a:rPr lang="en-US" sz="2000" dirty="0" smtClean="0">
                <a:solidFill>
                  <a:schemeClr val="bg1"/>
                </a:solidFill>
              </a:rPr>
              <a:t>While reading the first two paragraphs, </a:t>
            </a:r>
            <a:r>
              <a:rPr lang="en-US" sz="2000" b="1" dirty="0" smtClean="0">
                <a:solidFill>
                  <a:schemeClr val="bg1"/>
                </a:solidFill>
              </a:rPr>
              <a:t>CIRCLE</a:t>
            </a:r>
            <a:r>
              <a:rPr lang="en-US" sz="2000" dirty="0" smtClean="0">
                <a:solidFill>
                  <a:schemeClr val="bg1"/>
                </a:solidFill>
              </a:rPr>
              <a:t> the academic vocabulary terms. </a:t>
            </a:r>
          </a:p>
        </p:txBody>
      </p:sp>
      <p:sp>
        <p:nvSpPr>
          <p:cNvPr id="9" name="Oval 8"/>
          <p:cNvSpPr/>
          <p:nvPr/>
        </p:nvSpPr>
        <p:spPr>
          <a:xfrm>
            <a:off x="1867437" y="3979573"/>
            <a:ext cx="1455312" cy="3219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728100" y="3979573"/>
            <a:ext cx="1004553" cy="3219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07583" y="4140559"/>
            <a:ext cx="862886" cy="4332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9999" y="4790941"/>
            <a:ext cx="967285" cy="361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47289" y="4790941"/>
            <a:ext cx="967285" cy="361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430000" y="4790941"/>
            <a:ext cx="804154" cy="361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88297" y="5203940"/>
            <a:ext cx="967285" cy="361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3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920240" y="2274016"/>
            <a:ext cx="9133356" cy="3636963"/>
          </a:xfrm>
          <a:prstGeom prst="rect">
            <a:avLst/>
          </a:prstGeom>
        </p:spPr>
      </p:pic>
      <p:sp>
        <p:nvSpPr>
          <p:cNvPr id="4" name="Title 3"/>
          <p:cNvSpPr>
            <a:spLocks noGrp="1"/>
          </p:cNvSpPr>
          <p:nvPr>
            <p:ph type="title"/>
          </p:nvPr>
        </p:nvSpPr>
        <p:spPr/>
        <p:txBody>
          <a:bodyPr/>
          <a:lstStyle/>
          <a:p>
            <a:r>
              <a:rPr lang="en-US" sz="3600" dirty="0"/>
              <a:t>What are America’s current political parties? What are their ideas about government? </a:t>
            </a:r>
          </a:p>
        </p:txBody>
      </p:sp>
      <p:sp>
        <p:nvSpPr>
          <p:cNvPr id="6" name="TextBox 5"/>
          <p:cNvSpPr txBox="1"/>
          <p:nvPr/>
        </p:nvSpPr>
        <p:spPr>
          <a:xfrm>
            <a:off x="502276" y="2274016"/>
            <a:ext cx="2059252" cy="2246769"/>
          </a:xfrm>
          <a:prstGeom prst="rect">
            <a:avLst/>
          </a:prstGeom>
          <a:solidFill>
            <a:schemeClr val="tx1"/>
          </a:solidFill>
        </p:spPr>
        <p:txBody>
          <a:bodyPr wrap="square" rtlCol="0">
            <a:spAutoFit/>
          </a:bodyPr>
          <a:lstStyle/>
          <a:p>
            <a:r>
              <a:rPr lang="en-US" sz="2000" dirty="0" smtClean="0">
                <a:solidFill>
                  <a:schemeClr val="bg1"/>
                </a:solidFill>
              </a:rPr>
              <a:t>While reading about each political party, </a:t>
            </a:r>
            <a:r>
              <a:rPr lang="en-US" sz="2000" b="1" u="sng" dirty="0" smtClean="0">
                <a:solidFill>
                  <a:schemeClr val="bg1"/>
                </a:solidFill>
              </a:rPr>
              <a:t>UNDERLINE</a:t>
            </a:r>
            <a:r>
              <a:rPr lang="en-US" sz="2000" dirty="0" smtClean="0">
                <a:solidFill>
                  <a:schemeClr val="bg1"/>
                </a:solidFill>
              </a:rPr>
              <a:t> their ideas about government. </a:t>
            </a:r>
          </a:p>
        </p:txBody>
      </p:sp>
    </p:spTree>
    <p:extLst>
      <p:ext uri="{BB962C8B-B14F-4D97-AF65-F5344CB8AC3E}">
        <p14:creationId xmlns:p14="http://schemas.microsoft.com/office/powerpoint/2010/main" val="33242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48111980"/>
              </p:ext>
            </p:extLst>
          </p:nvPr>
        </p:nvGraphicFramePr>
        <p:xfrm>
          <a:off x="613913" y="2320121"/>
          <a:ext cx="3889614" cy="4344561"/>
        </p:xfrm>
        <a:graphic>
          <a:graphicData uri="http://schemas.openxmlformats.org/drawingml/2006/table">
            <a:tbl>
              <a:tblPr firstRow="1" firstCol="1" bandRow="1">
                <a:tableStyleId>{5C22544A-7EE6-4342-B048-85BDC9FD1C3A}</a:tableStyleId>
              </a:tblPr>
              <a:tblGrid>
                <a:gridCol w="3889614"/>
              </a:tblGrid>
              <a:tr h="1564547">
                <a:tc>
                  <a:txBody>
                    <a:bodyPr/>
                    <a:lstStyle/>
                    <a:p>
                      <a:pPr marL="0" marR="0" algn="ctr">
                        <a:lnSpc>
                          <a:spcPct val="107000"/>
                        </a:lnSpc>
                        <a:spcBef>
                          <a:spcPts val="0"/>
                        </a:spcBef>
                        <a:spcAft>
                          <a:spcPts val="0"/>
                        </a:spcAft>
                      </a:pPr>
                      <a:endParaRPr lang="en-US" sz="1200" dirty="0">
                        <a:effectLst/>
                        <a:latin typeface="Cambria" panose="02040503050406030204" pitchFamily="18" charset="0"/>
                        <a:ea typeface="Cambria" panose="02040503050406030204" pitchFamily="18" charset="0"/>
                        <a:cs typeface="Cambria" panose="02040503050406030204" pitchFamily="18" charset="0"/>
                      </a:endParaRPr>
                    </a:p>
                  </a:txBody>
                  <a:tcPr marL="68518" marR="68518" marT="0" marB="0"/>
                </a:tc>
              </a:tr>
              <a:tr h="283722">
                <a:tc>
                  <a:txBody>
                    <a:bodyPr/>
                    <a:lstStyle/>
                    <a:p>
                      <a:pPr marL="0" marR="0" algn="ctr">
                        <a:lnSpc>
                          <a:spcPct val="107000"/>
                        </a:lnSpc>
                        <a:spcBef>
                          <a:spcPts val="0"/>
                        </a:spcBef>
                        <a:spcAft>
                          <a:spcPts val="0"/>
                        </a:spcAft>
                      </a:pPr>
                      <a:r>
                        <a:rPr lang="en-US" sz="2000" dirty="0">
                          <a:effectLst/>
                        </a:rPr>
                        <a:t>Communist Party USA</a:t>
                      </a:r>
                      <a:endParaRPr lang="en-US" sz="2000" dirty="0">
                        <a:effectLst/>
                        <a:latin typeface="Cambria" panose="02040503050406030204" pitchFamily="18" charset="0"/>
                        <a:ea typeface="Cambria" panose="02040503050406030204" pitchFamily="18" charset="0"/>
                        <a:cs typeface="Cambria" panose="02040503050406030204" pitchFamily="18" charset="0"/>
                      </a:endParaRPr>
                    </a:p>
                  </a:txBody>
                  <a:tcPr marL="68518" marR="68518" marT="0" marB="0"/>
                </a:tc>
              </a:tr>
              <a:tr h="2478071">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a political party that believes </a:t>
                      </a:r>
                      <a:r>
                        <a:rPr lang="en-US" sz="1800" u="sng" baseline="0" dirty="0">
                          <a:effectLst/>
                        </a:rPr>
                        <a:t>the government should control all production and distribution of goods</a:t>
                      </a:r>
                      <a:r>
                        <a:rPr lang="en-US" sz="1800" dirty="0">
                          <a:effectLst/>
                        </a:rPr>
                        <a:t> and </a:t>
                      </a:r>
                      <a:r>
                        <a:rPr lang="en-US" sz="1800" u="sng" dirty="0">
                          <a:effectLst/>
                        </a:rPr>
                        <a:t>working people should control their own lives and destinies</a:t>
                      </a:r>
                    </a:p>
                    <a:p>
                      <a:pPr marL="342900" marR="0" lvl="0" indent="-342900">
                        <a:lnSpc>
                          <a:spcPct val="115000"/>
                        </a:lnSpc>
                        <a:spcBef>
                          <a:spcPts val="0"/>
                        </a:spcBef>
                        <a:spcAft>
                          <a:spcPts val="1000"/>
                        </a:spcAft>
                        <a:buFont typeface="Symbol" panose="05050102010706020507" pitchFamily="18" charset="2"/>
                        <a:buChar char=""/>
                      </a:pPr>
                      <a:r>
                        <a:rPr lang="en-US" sz="1800" dirty="0">
                          <a:effectLst/>
                        </a:rPr>
                        <a:t>a third </a:t>
                      </a:r>
                      <a:r>
                        <a:rPr lang="en-US" sz="1800" dirty="0" smtClean="0">
                          <a:effectLst/>
                        </a:rPr>
                        <a:t>party</a:t>
                      </a:r>
                      <a:endParaRPr lang="en-US" sz="1800" dirty="0">
                        <a:effectLst/>
                      </a:endParaRPr>
                    </a:p>
                  </a:txBody>
                  <a:tcPr marL="68518" marR="68518" marT="0" marB="0"/>
                </a:tc>
              </a:tr>
            </a:tbl>
          </a:graphicData>
        </a:graphic>
      </p:graphicFrame>
      <p:pic>
        <p:nvPicPr>
          <p:cNvPr id="10" name="Picture 9"/>
          <p:cNvPicPr>
            <a:picLocks noChangeAspect="1"/>
          </p:cNvPicPr>
          <p:nvPr/>
        </p:nvPicPr>
        <p:blipFill>
          <a:blip r:embed="rId3"/>
          <a:stretch>
            <a:fillRect/>
          </a:stretch>
        </p:blipFill>
        <p:spPr>
          <a:xfrm>
            <a:off x="1881244" y="2486856"/>
            <a:ext cx="1054699" cy="1115665"/>
          </a:xfrm>
          <a:prstGeom prst="rect">
            <a:avLst/>
          </a:prstGeom>
        </p:spPr>
      </p:pic>
      <p:sp>
        <p:nvSpPr>
          <p:cNvPr id="14" name="Title 3"/>
          <p:cNvSpPr>
            <a:spLocks noGrp="1"/>
          </p:cNvSpPr>
          <p:nvPr>
            <p:ph type="title"/>
          </p:nvPr>
        </p:nvSpPr>
        <p:spPr/>
        <p:txBody>
          <a:bodyPr/>
          <a:lstStyle/>
          <a:p>
            <a:r>
              <a:rPr lang="en-US" sz="3600" dirty="0"/>
              <a:t>What are America’s current political parties? What are their ideas about government? </a:t>
            </a:r>
          </a:p>
        </p:txBody>
      </p:sp>
      <p:sp>
        <p:nvSpPr>
          <p:cNvPr id="15" name="TextBox 14"/>
          <p:cNvSpPr txBox="1"/>
          <p:nvPr/>
        </p:nvSpPr>
        <p:spPr>
          <a:xfrm>
            <a:off x="5551946" y="2486856"/>
            <a:ext cx="3660291" cy="3046988"/>
          </a:xfrm>
          <a:prstGeom prst="rect">
            <a:avLst/>
          </a:prstGeom>
          <a:solidFill>
            <a:schemeClr val="tx1"/>
          </a:solidFill>
        </p:spPr>
        <p:txBody>
          <a:bodyPr wrap="square" rtlCol="0">
            <a:spAutoFit/>
          </a:bodyPr>
          <a:lstStyle/>
          <a:p>
            <a:r>
              <a:rPr lang="en-US" sz="3200" dirty="0" smtClean="0">
                <a:solidFill>
                  <a:schemeClr val="bg1"/>
                </a:solidFill>
              </a:rPr>
              <a:t>As I read aloud about each political party, </a:t>
            </a:r>
            <a:r>
              <a:rPr lang="en-US" sz="3200" b="1" u="sng" dirty="0" smtClean="0">
                <a:solidFill>
                  <a:schemeClr val="bg1"/>
                </a:solidFill>
              </a:rPr>
              <a:t>UNDERLINE</a:t>
            </a:r>
            <a:r>
              <a:rPr lang="en-US" sz="3200" dirty="0" smtClean="0">
                <a:solidFill>
                  <a:schemeClr val="bg1"/>
                </a:solidFill>
              </a:rPr>
              <a:t> their ideas about government</a:t>
            </a:r>
            <a:r>
              <a:rPr lang="en-US" sz="2000" dirty="0" smtClean="0">
                <a:solidFill>
                  <a:schemeClr val="bg1"/>
                </a:solidFill>
              </a:rPr>
              <a:t>. </a:t>
            </a:r>
          </a:p>
        </p:txBody>
      </p:sp>
    </p:spTree>
    <p:extLst>
      <p:ext uri="{BB962C8B-B14F-4D97-AF65-F5344CB8AC3E}">
        <p14:creationId xmlns:p14="http://schemas.microsoft.com/office/powerpoint/2010/main" val="2241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0775"/>
          <a:stretch/>
        </p:blipFill>
        <p:spPr>
          <a:xfrm>
            <a:off x="4817660" y="2274016"/>
            <a:ext cx="7235936" cy="3636963"/>
          </a:xfrm>
          <a:prstGeom prst="rect">
            <a:avLst/>
          </a:prstGeom>
        </p:spPr>
      </p:pic>
      <p:sp>
        <p:nvSpPr>
          <p:cNvPr id="4" name="Title 3"/>
          <p:cNvSpPr>
            <a:spLocks noGrp="1"/>
          </p:cNvSpPr>
          <p:nvPr>
            <p:ph type="title"/>
          </p:nvPr>
        </p:nvSpPr>
        <p:spPr/>
        <p:txBody>
          <a:bodyPr/>
          <a:lstStyle/>
          <a:p>
            <a:r>
              <a:rPr lang="en-US" sz="3600" dirty="0"/>
              <a:t>What are America’s current political parties? What are their ideas about government? </a:t>
            </a:r>
          </a:p>
        </p:txBody>
      </p:sp>
      <p:sp>
        <p:nvSpPr>
          <p:cNvPr id="6" name="TextBox 5"/>
          <p:cNvSpPr txBox="1"/>
          <p:nvPr/>
        </p:nvSpPr>
        <p:spPr>
          <a:xfrm>
            <a:off x="502276" y="2274016"/>
            <a:ext cx="3032494" cy="3785652"/>
          </a:xfrm>
          <a:prstGeom prst="rect">
            <a:avLst/>
          </a:prstGeom>
          <a:solidFill>
            <a:schemeClr val="tx1"/>
          </a:solidFill>
        </p:spPr>
        <p:txBody>
          <a:bodyPr wrap="square" rtlCol="0">
            <a:spAutoFit/>
          </a:bodyPr>
          <a:lstStyle/>
          <a:p>
            <a:pPr algn="ctr"/>
            <a:r>
              <a:rPr lang="en-US" sz="2000" b="1" dirty="0" smtClean="0">
                <a:solidFill>
                  <a:schemeClr val="bg1"/>
                </a:solidFill>
              </a:rPr>
              <a:t>Timed Round Robin</a:t>
            </a:r>
          </a:p>
          <a:p>
            <a:r>
              <a:rPr lang="en-US" sz="2000" dirty="0" smtClean="0">
                <a:solidFill>
                  <a:schemeClr val="bg1"/>
                </a:solidFill>
              </a:rPr>
              <a:t>Each person in your group  will read aloud about a political party. After reading, everyone will underline their ideas about government. </a:t>
            </a:r>
          </a:p>
          <a:p>
            <a:endParaRPr lang="en-US" sz="2000" dirty="0">
              <a:solidFill>
                <a:schemeClr val="bg1"/>
              </a:solidFill>
            </a:endParaRPr>
          </a:p>
          <a:p>
            <a:r>
              <a:rPr lang="en-US" sz="2000" dirty="0" smtClean="0">
                <a:solidFill>
                  <a:schemeClr val="bg1"/>
                </a:solidFill>
              </a:rPr>
              <a:t>You have </a:t>
            </a:r>
            <a:r>
              <a:rPr lang="en-US" sz="2000" b="1" dirty="0" smtClean="0">
                <a:solidFill>
                  <a:schemeClr val="bg1"/>
                </a:solidFill>
              </a:rPr>
              <a:t>ONE MINUTE EACH</a:t>
            </a:r>
            <a:r>
              <a:rPr lang="en-US" sz="2000" dirty="0" smtClean="0">
                <a:solidFill>
                  <a:schemeClr val="bg1"/>
                </a:solidFill>
              </a:rPr>
              <a:t>, listen for the timer to switch </a:t>
            </a:r>
            <a:r>
              <a:rPr lang="en-US" sz="2000" dirty="0" smtClean="0">
                <a:solidFill>
                  <a:schemeClr val="bg1"/>
                </a:solidFill>
                <a:sym typeface="Wingdings" panose="05000000000000000000" pitchFamily="2" charset="2"/>
              </a:rPr>
              <a:t> </a:t>
            </a:r>
            <a:endParaRPr lang="en-US" sz="2000" dirty="0" smtClean="0">
              <a:solidFill>
                <a:schemeClr val="bg1"/>
              </a:solidFill>
            </a:endParaRPr>
          </a:p>
        </p:txBody>
      </p:sp>
    </p:spTree>
    <p:extLst>
      <p:ext uri="{BB962C8B-B14F-4D97-AF65-F5344CB8AC3E}">
        <p14:creationId xmlns:p14="http://schemas.microsoft.com/office/powerpoint/2010/main" val="14792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What are America’s current political parties? What are their ideas about government? </a:t>
            </a:r>
          </a:p>
        </p:txBody>
      </p:sp>
      <p:sp>
        <p:nvSpPr>
          <p:cNvPr id="6" name="TextBox 5"/>
          <p:cNvSpPr txBox="1"/>
          <p:nvPr/>
        </p:nvSpPr>
        <p:spPr>
          <a:xfrm>
            <a:off x="264090" y="2459559"/>
            <a:ext cx="2555738" cy="2862322"/>
          </a:xfrm>
          <a:prstGeom prst="rect">
            <a:avLst/>
          </a:prstGeom>
          <a:solidFill>
            <a:schemeClr val="tx1"/>
          </a:solidFill>
        </p:spPr>
        <p:txBody>
          <a:bodyPr wrap="square" rtlCol="0">
            <a:spAutoFit/>
          </a:bodyPr>
          <a:lstStyle/>
          <a:p>
            <a:r>
              <a:rPr lang="en-US" dirty="0" smtClean="0">
                <a:solidFill>
                  <a:schemeClr val="bg1"/>
                </a:solidFill>
              </a:rPr>
              <a:t>In the space below your graphic organizer, </a:t>
            </a:r>
            <a:r>
              <a:rPr lang="en-US" i="1" dirty="0" smtClean="0">
                <a:solidFill>
                  <a:schemeClr val="bg1"/>
                </a:solidFill>
              </a:rPr>
              <a:t>compare</a:t>
            </a:r>
            <a:r>
              <a:rPr lang="en-US" dirty="0" smtClean="0">
                <a:solidFill>
                  <a:schemeClr val="bg1"/>
                </a:solidFill>
              </a:rPr>
              <a:t> the </a:t>
            </a:r>
            <a:r>
              <a:rPr lang="en-US" dirty="0">
                <a:solidFill>
                  <a:schemeClr val="bg1"/>
                </a:solidFill>
              </a:rPr>
              <a:t>current political parties’ ideas about </a:t>
            </a:r>
            <a:r>
              <a:rPr lang="en-US" dirty="0" smtClean="0">
                <a:solidFill>
                  <a:schemeClr val="bg1"/>
                </a:solidFill>
              </a:rPr>
              <a:t>government. Use your text-marking and ideas from discussion. You have five minutes!</a:t>
            </a:r>
          </a:p>
        </p:txBody>
      </p:sp>
      <p:pic>
        <p:nvPicPr>
          <p:cNvPr id="8" name="Picture 7"/>
          <p:cNvPicPr>
            <a:picLocks noChangeAspect="1"/>
          </p:cNvPicPr>
          <p:nvPr/>
        </p:nvPicPr>
        <p:blipFill>
          <a:blip r:embed="rId2"/>
          <a:stretch>
            <a:fillRect/>
          </a:stretch>
        </p:blipFill>
        <p:spPr>
          <a:xfrm>
            <a:off x="3040843" y="1567486"/>
            <a:ext cx="8887300" cy="4761182"/>
          </a:xfrm>
          <a:prstGeom prst="rect">
            <a:avLst/>
          </a:prstGeom>
        </p:spPr>
      </p:pic>
      <p:sp>
        <p:nvSpPr>
          <p:cNvPr id="9" name="Right Arrow 8"/>
          <p:cNvSpPr/>
          <p:nvPr/>
        </p:nvSpPr>
        <p:spPr>
          <a:xfrm>
            <a:off x="1821950" y="5321881"/>
            <a:ext cx="1455312" cy="785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12" y="2222287"/>
            <a:ext cx="3944357" cy="3636511"/>
          </a:xfrm>
        </p:spPr>
        <p:txBody>
          <a:bodyPr>
            <a:normAutofit/>
          </a:bodyPr>
          <a:lstStyle/>
          <a:p>
            <a:pPr lvl="0"/>
            <a:r>
              <a:rPr lang="en-US" sz="2800" dirty="0" smtClean="0"/>
              <a:t>A </a:t>
            </a:r>
            <a:r>
              <a:rPr lang="en-US" sz="2800" b="1" i="1" dirty="0" smtClean="0"/>
              <a:t>party </a:t>
            </a:r>
            <a:r>
              <a:rPr lang="en-US" sz="2800" b="1" i="1" dirty="0"/>
              <a:t>platform </a:t>
            </a:r>
            <a:r>
              <a:rPr lang="en-US" sz="2800" dirty="0"/>
              <a:t>outlines a party’s beliefs and perspectives on issues related to government. </a:t>
            </a:r>
          </a:p>
        </p:txBody>
      </p:sp>
      <p:sp>
        <p:nvSpPr>
          <p:cNvPr id="4" name="Title 3"/>
          <p:cNvSpPr>
            <a:spLocks noGrp="1"/>
          </p:cNvSpPr>
          <p:nvPr>
            <p:ph type="title"/>
          </p:nvPr>
        </p:nvSpPr>
        <p:spPr/>
        <p:txBody>
          <a:bodyPr/>
          <a:lstStyle/>
          <a:p>
            <a:r>
              <a:rPr lang="en-US" sz="3600" dirty="0"/>
              <a:t>What are America’s current political parties? What are their ideas about government? </a:t>
            </a:r>
          </a:p>
        </p:txBody>
      </p:sp>
      <p:pic>
        <p:nvPicPr>
          <p:cNvPr id="5" name="Picture 4"/>
          <p:cNvPicPr>
            <a:picLocks noChangeAspect="1"/>
          </p:cNvPicPr>
          <p:nvPr/>
        </p:nvPicPr>
        <p:blipFill rotWithShape="1">
          <a:blip r:embed="rId2"/>
          <a:srcRect b="66049"/>
          <a:stretch/>
        </p:blipFill>
        <p:spPr>
          <a:xfrm>
            <a:off x="5072061" y="2455104"/>
            <a:ext cx="6136843" cy="2703750"/>
          </a:xfrm>
          <a:prstGeom prst="rect">
            <a:avLst/>
          </a:prstGeom>
        </p:spPr>
      </p:pic>
    </p:spTree>
    <p:extLst>
      <p:ext uri="{BB962C8B-B14F-4D97-AF65-F5344CB8AC3E}">
        <p14:creationId xmlns:p14="http://schemas.microsoft.com/office/powerpoint/2010/main" val="546897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03149" y="2304386"/>
            <a:ext cx="7778849" cy="3636963"/>
          </a:xfrm>
          <a:prstGeom prst="rect">
            <a:avLst/>
          </a:prstGeom>
        </p:spPr>
      </p:pic>
      <p:sp>
        <p:nvSpPr>
          <p:cNvPr id="5" name="Title 3"/>
          <p:cNvSpPr>
            <a:spLocks noGrp="1"/>
          </p:cNvSpPr>
          <p:nvPr>
            <p:ph type="title"/>
          </p:nvPr>
        </p:nvSpPr>
        <p:spPr/>
        <p:txBody>
          <a:bodyPr/>
          <a:lstStyle/>
          <a:p>
            <a:r>
              <a:rPr lang="en-US" sz="3600" dirty="0"/>
              <a:t>What are America’s current political parties? What are their ideas about government? </a:t>
            </a:r>
          </a:p>
        </p:txBody>
      </p:sp>
      <p:sp>
        <p:nvSpPr>
          <p:cNvPr id="6" name="TextBox 5"/>
          <p:cNvSpPr txBox="1"/>
          <p:nvPr/>
        </p:nvSpPr>
        <p:spPr>
          <a:xfrm>
            <a:off x="291385" y="2304386"/>
            <a:ext cx="2555738" cy="3416320"/>
          </a:xfrm>
          <a:prstGeom prst="rect">
            <a:avLst/>
          </a:prstGeom>
          <a:solidFill>
            <a:schemeClr val="tx1"/>
          </a:solidFill>
        </p:spPr>
        <p:txBody>
          <a:bodyPr wrap="square" rtlCol="0">
            <a:spAutoFit/>
          </a:bodyPr>
          <a:lstStyle/>
          <a:p>
            <a:r>
              <a:rPr lang="en-US" dirty="0" smtClean="0">
                <a:solidFill>
                  <a:schemeClr val="bg1"/>
                </a:solidFill>
              </a:rPr>
              <a:t>Everyone needs a copy of this activity sheet!</a:t>
            </a:r>
          </a:p>
          <a:p>
            <a:endParaRPr lang="en-US" dirty="0">
              <a:solidFill>
                <a:schemeClr val="bg1"/>
              </a:solidFill>
            </a:endParaRPr>
          </a:p>
          <a:p>
            <a:r>
              <a:rPr lang="en-US" dirty="0" smtClean="0">
                <a:solidFill>
                  <a:schemeClr val="bg1"/>
                </a:solidFill>
              </a:rPr>
              <a:t>In order to learn more about the ideas of the two major parties, we are going to compare their ideas about government on important issues. </a:t>
            </a:r>
          </a:p>
        </p:txBody>
      </p:sp>
      <p:sp>
        <p:nvSpPr>
          <p:cNvPr id="7" name="Right Arrow 6"/>
          <p:cNvSpPr/>
          <p:nvPr/>
        </p:nvSpPr>
        <p:spPr>
          <a:xfrm rot="21059121">
            <a:off x="2490064" y="2504774"/>
            <a:ext cx="2656068" cy="785612"/>
          </a:xfrm>
          <a:prstGeom prst="rightArrow">
            <a:avLst>
              <a:gd name="adj1" fmla="val 50000"/>
              <a:gd name="adj2" fmla="val 70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2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296</TotalTime>
  <Words>1167</Words>
  <Application>Microsoft Office PowerPoint</Application>
  <PresentationFormat>Widescreen</PresentationFormat>
  <Paragraphs>100</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Cambria</vt:lpstr>
      <vt:lpstr>Century Gothic</vt:lpstr>
      <vt:lpstr>Symbol</vt:lpstr>
      <vt:lpstr>Wingdings</vt:lpstr>
      <vt:lpstr>Wingdings 2</vt:lpstr>
      <vt:lpstr>Quotable</vt:lpstr>
      <vt:lpstr>SS.7.C.2.8 Identify America’s current political parties, and illustrate their ideas about government.</vt:lpstr>
      <vt:lpstr>What are America’s current political parties? What are their ideas about government? </vt:lpstr>
      <vt:lpstr>What are America’s current political parties? What are their ideas about government? </vt:lpstr>
      <vt:lpstr>What are America’s current political parties? What are their ideas about government? </vt:lpstr>
      <vt:lpstr>What are America’s current political parties? What are their ideas about government? </vt:lpstr>
      <vt:lpstr>What are America’s current political parties? What are their ideas about government? </vt:lpstr>
      <vt:lpstr>What are America’s current political parties? What are their ideas about government? </vt:lpstr>
      <vt:lpstr>What are America’s current political parties? What are their ideas about government? </vt:lpstr>
      <vt:lpstr>What are America’s current political parties? What are their ideas about government? </vt:lpstr>
      <vt:lpstr>Comparing Perspectives</vt:lpstr>
      <vt:lpstr>Comparing Perspectives</vt:lpstr>
      <vt:lpstr>Comparing Perspectives</vt:lpstr>
      <vt:lpstr>Comparing Perspectives</vt:lpstr>
      <vt:lpstr>Comparing Perspectives Stations</vt:lpstr>
      <vt:lpstr>Functions of Political Parties</vt:lpstr>
      <vt:lpstr>Impact of Political Parties</vt:lpstr>
      <vt:lpstr>Impact of Political Parties</vt:lpstr>
      <vt:lpstr>Impact of Political Parties</vt:lpstr>
      <vt:lpstr>Impact of Political Parties</vt:lpstr>
      <vt:lpstr>Impact of Political Parties</vt:lpstr>
      <vt:lpstr>Checking for Understanding</vt:lpstr>
    </vt:vector>
  </TitlesOfParts>
  <Company>Bay District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SS.7.C.2.8 Identify America’s current political parties, and illustrate their ideas about government.  Students will compare current political parties’ ideas about government. Students will evaluate the impact political parties have on society, government, or the political system.</dc:title>
  <dc:creator>Alana Simmons</dc:creator>
  <cp:lastModifiedBy>Alana Simmons</cp:lastModifiedBy>
  <cp:revision>19</cp:revision>
  <dcterms:created xsi:type="dcterms:W3CDTF">2015-09-20T21:28:15Z</dcterms:created>
  <dcterms:modified xsi:type="dcterms:W3CDTF">2015-09-22T00:30:30Z</dcterms:modified>
</cp:coreProperties>
</file>