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DAF0EFC-C156-433E-9DFE-E9D72AA1319A}" type="datetimeFigureOut">
              <a:rPr lang="en-US" smtClean="0"/>
              <a:t>11/20/2014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1BBF722C-C09D-40BA-A3B0-6F86A02D3DB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AF0EFC-C156-433E-9DFE-E9D72AA1319A}" type="datetimeFigureOut">
              <a:rPr lang="en-US" smtClean="0"/>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F722C-C09D-40BA-A3B0-6F86A02D3DB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7DAF0EFC-C156-433E-9DFE-E9D72AA1319A}" type="datetimeFigureOut">
              <a:rPr lang="en-US" smtClean="0"/>
              <a:t>11/20/2014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1BBF722C-C09D-40BA-A3B0-6F86A02D3DB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DAF0EFC-C156-433E-9DFE-E9D72AA1319A}" type="datetimeFigureOut">
              <a:rPr lang="en-US" smtClean="0"/>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BBF722C-C09D-40BA-A3B0-6F86A02D3DB6}"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DAF0EFC-C156-433E-9DFE-E9D72AA1319A}" type="datetimeFigureOut">
              <a:rPr lang="en-US" smtClean="0"/>
              <a:t>11/20/2014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1BBF722C-C09D-40BA-A3B0-6F86A02D3DB6}"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7DAF0EFC-C156-433E-9DFE-E9D72AA1319A}" type="datetimeFigureOut">
              <a:rPr lang="en-US" smtClean="0"/>
              <a:t>11/20/2014</a:t>
            </a:fld>
            <a:endParaRPr lang="en-US"/>
          </a:p>
        </p:txBody>
      </p:sp>
      <p:sp>
        <p:nvSpPr>
          <p:cNvPr id="10" name="Slide Number Placeholder 9"/>
          <p:cNvSpPr>
            <a:spLocks noGrp="1"/>
          </p:cNvSpPr>
          <p:nvPr>
            <p:ph type="sldNum" sz="quarter" idx="16"/>
          </p:nvPr>
        </p:nvSpPr>
        <p:spPr/>
        <p:txBody>
          <a:bodyPr rtlCol="0"/>
          <a:lstStyle/>
          <a:p>
            <a:fld id="{1BBF722C-C09D-40BA-A3B0-6F86A02D3DB6}"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7DAF0EFC-C156-433E-9DFE-E9D72AA1319A}" type="datetimeFigureOut">
              <a:rPr lang="en-US" smtClean="0"/>
              <a:t>11/20/2014</a:t>
            </a:fld>
            <a:endParaRPr lang="en-US"/>
          </a:p>
        </p:txBody>
      </p:sp>
      <p:sp>
        <p:nvSpPr>
          <p:cNvPr id="12" name="Slide Number Placeholder 11"/>
          <p:cNvSpPr>
            <a:spLocks noGrp="1"/>
          </p:cNvSpPr>
          <p:nvPr>
            <p:ph type="sldNum" sz="quarter" idx="16"/>
          </p:nvPr>
        </p:nvSpPr>
        <p:spPr/>
        <p:txBody>
          <a:bodyPr rtlCol="0"/>
          <a:lstStyle/>
          <a:p>
            <a:fld id="{1BBF722C-C09D-40BA-A3B0-6F86A02D3DB6}"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DAF0EFC-C156-433E-9DFE-E9D72AA1319A}" type="datetimeFigureOut">
              <a:rPr lang="en-US" smtClean="0"/>
              <a:t>11/20/2014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BBF722C-C09D-40BA-A3B0-6F86A02D3DB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AF0EFC-C156-433E-9DFE-E9D72AA1319A}" type="datetimeFigureOut">
              <a:rPr lang="en-US" smtClean="0"/>
              <a:t>11/20/2014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BBF722C-C09D-40BA-A3B0-6F86A02D3DB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DAF0EFC-C156-433E-9DFE-E9D72AA1319A}" type="datetimeFigureOut">
              <a:rPr lang="en-US" smtClean="0"/>
              <a:t>11/20/2014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BBF722C-C09D-40BA-A3B0-6F86A02D3DB6}"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7DAF0EFC-C156-433E-9DFE-E9D72AA1319A}" type="datetimeFigureOut">
              <a:rPr lang="en-US" smtClean="0"/>
              <a:t>11/20/2014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1BBF722C-C09D-40BA-A3B0-6F86A02D3DB6}"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DAF0EFC-C156-433E-9DFE-E9D72AA1319A}" type="datetimeFigureOut">
              <a:rPr lang="en-US" smtClean="0"/>
              <a:t>11/20/2014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1BBF722C-C09D-40BA-A3B0-6F86A02D3DB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90600"/>
            <a:ext cx="8839200" cy="4876800"/>
          </a:xfrm>
        </p:spPr>
        <p:txBody>
          <a:bodyPr>
            <a:normAutofit/>
          </a:bodyPr>
          <a:lstStyle/>
          <a:p>
            <a:r>
              <a:rPr lang="en-US" dirty="0" smtClean="0"/>
              <a:t>Federalism</a:t>
            </a:r>
            <a:br>
              <a:rPr lang="en-US" dirty="0" smtClean="0"/>
            </a:br>
            <a:r>
              <a:rPr lang="en-US" sz="3100" dirty="0" smtClean="0"/>
              <a:t>SS.7.C.3.4—identify the relationship and division of powers between the federal government and state governments</a:t>
            </a:r>
            <a:r>
              <a:rPr lang="en-US" dirty="0" smtClean="0"/>
              <a:t/>
            </a:r>
            <a:br>
              <a:rPr lang="en-US" dirty="0" smtClean="0"/>
            </a:br>
            <a:endParaRPr lang="en-US" dirty="0"/>
          </a:p>
        </p:txBody>
      </p:sp>
      <p:sp>
        <p:nvSpPr>
          <p:cNvPr id="3" name="Subtitle 2"/>
          <p:cNvSpPr>
            <a:spLocks noGrp="1"/>
          </p:cNvSpPr>
          <p:nvPr>
            <p:ph type="subTitle" idx="1"/>
          </p:nvPr>
        </p:nvSpPr>
        <p:spPr>
          <a:xfrm>
            <a:off x="2362200" y="6096000"/>
            <a:ext cx="6705600" cy="639837"/>
          </a:xfrm>
        </p:spPr>
        <p:txBody>
          <a:bodyPr>
            <a:norm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a:t>
            </a:r>
            <a:r>
              <a:rPr lang="en-US" baseline="30000" dirty="0" smtClean="0"/>
              <a:t>th</a:t>
            </a:r>
            <a:r>
              <a:rPr lang="en-US" dirty="0" smtClean="0"/>
              <a:t> amendment	</a:t>
            </a:r>
            <a:endParaRPr lang="en-US" dirty="0"/>
          </a:p>
        </p:txBody>
      </p:sp>
      <p:pic>
        <p:nvPicPr>
          <p:cNvPr id="6146" name="Picture 2"/>
          <p:cNvPicPr>
            <a:picLocks noGrp="1" noChangeAspect="1" noChangeArrowheads="1"/>
          </p:cNvPicPr>
          <p:nvPr>
            <p:ph sz="quarter" idx="1"/>
          </p:nvPr>
        </p:nvPicPr>
        <p:blipFill>
          <a:blip r:embed="rId2"/>
          <a:srcRect/>
          <a:stretch>
            <a:fillRect/>
          </a:stretch>
        </p:blipFill>
        <p:spPr bwMode="auto">
          <a:xfrm>
            <a:off x="228600" y="1676400"/>
            <a:ext cx="8745989" cy="411480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December 1</a:t>
            </a:r>
            <a:r>
              <a:rPr lang="en-US" baseline="30000" dirty="0" smtClean="0"/>
              <a:t>st</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r>
              <a:rPr lang="en-US" dirty="0" smtClean="0"/>
              <a:t>The following slide goes along with “</a:t>
            </a:r>
            <a:r>
              <a:rPr lang="en-US" dirty="0" err="1" smtClean="0"/>
              <a:t>Whos</a:t>
            </a:r>
            <a:r>
              <a:rPr lang="en-US" dirty="0" smtClean="0"/>
              <a:t> got the power” lesson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has the power?	</a:t>
            </a:r>
            <a:endParaRPr lang="en-US" dirty="0"/>
          </a:p>
        </p:txBody>
      </p:sp>
      <p:sp>
        <p:nvSpPr>
          <p:cNvPr id="3" name="Content Placeholder 2"/>
          <p:cNvSpPr>
            <a:spLocks noGrp="1"/>
          </p:cNvSpPr>
          <p:nvPr>
            <p:ph sz="quarter" idx="1"/>
          </p:nvPr>
        </p:nvSpPr>
        <p:spPr/>
        <p:txBody>
          <a:bodyPr/>
          <a:lstStyle/>
          <a:p>
            <a:r>
              <a:rPr lang="en-US" dirty="0" smtClean="0"/>
              <a:t>Citizens in the community have been asking questions and they aren't sure which level of government they should approach to have their questions answered. </a:t>
            </a:r>
          </a:p>
          <a:p>
            <a:r>
              <a:rPr lang="en-US" dirty="0" smtClean="0"/>
              <a:t>your task is to identify the level of government (local, state, federal) and the type of power that level of government has to solve each of the questions.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Partner activity	</a:t>
            </a:r>
            <a:endParaRPr lang="en-US" dirty="0"/>
          </a:p>
        </p:txBody>
      </p:sp>
      <p:sp>
        <p:nvSpPr>
          <p:cNvPr id="3" name="Content Placeholder 2"/>
          <p:cNvSpPr>
            <a:spLocks noGrp="1"/>
          </p:cNvSpPr>
          <p:nvPr>
            <p:ph sz="quarter" idx="1"/>
          </p:nvPr>
        </p:nvSpPr>
        <p:spPr/>
        <p:txBody>
          <a:bodyPr/>
          <a:lstStyle/>
          <a:p>
            <a:r>
              <a:rPr lang="en-US" dirty="0" smtClean="0"/>
              <a:t>You may work with a partner to complete all 10 questions. </a:t>
            </a:r>
          </a:p>
          <a:p>
            <a:r>
              <a:rPr lang="en-US" dirty="0" smtClean="0"/>
              <a:t>Be prepared to explain your answer choices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discussion</a:t>
            </a:r>
            <a:endParaRPr lang="en-US" dirty="0"/>
          </a:p>
        </p:txBody>
      </p:sp>
      <p:sp>
        <p:nvSpPr>
          <p:cNvPr id="3" name="Content Placeholder 2"/>
          <p:cNvSpPr>
            <a:spLocks noGrp="1"/>
          </p:cNvSpPr>
          <p:nvPr>
            <p:ph sz="quarter" idx="1"/>
          </p:nvPr>
        </p:nvSpPr>
        <p:spPr/>
        <p:txBody>
          <a:bodyPr/>
          <a:lstStyle/>
          <a:p>
            <a:r>
              <a:rPr lang="en-US" dirty="0" smtClean="0"/>
              <a:t>Why is it important for citizens to know the powers of each level of government?</a:t>
            </a:r>
          </a:p>
          <a:p>
            <a:endParaRPr lang="en-US" dirty="0" smtClean="0"/>
          </a:p>
          <a:p>
            <a:r>
              <a:rPr lang="en-US" dirty="0" smtClean="0"/>
              <a:t>Why do you think different levels of government are responsible for different things?</a:t>
            </a:r>
          </a:p>
          <a:p>
            <a:endParaRPr lang="en-US" dirty="0" smtClean="0"/>
          </a:p>
          <a:p>
            <a:r>
              <a:rPr lang="en-US" dirty="0" smtClean="0"/>
              <a:t>What would be different if there was only a federal government and no state or local governments?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Scenarios</a:t>
            </a:r>
            <a:endParaRPr lang="en-US" dirty="0"/>
          </a:p>
        </p:txBody>
      </p:sp>
      <p:sp>
        <p:nvSpPr>
          <p:cNvPr id="3" name="Content Placeholder 2"/>
          <p:cNvSpPr>
            <a:spLocks noGrp="1"/>
          </p:cNvSpPr>
          <p:nvPr>
            <p:ph sz="quarter" idx="1"/>
          </p:nvPr>
        </p:nvSpPr>
        <p:spPr/>
        <p:txBody>
          <a:bodyPr/>
          <a:lstStyle/>
          <a:p>
            <a:r>
              <a:rPr lang="en-US" dirty="0" smtClean="0"/>
              <a:t>Read the following scenarios and determine if a federal, state, or concurrent power is being expressed</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Superstorm</a:t>
            </a:r>
            <a:r>
              <a:rPr lang="en-US" dirty="0" smtClean="0"/>
              <a:t> Sandy</a:t>
            </a:r>
            <a:endParaRPr lang="en-US" dirty="0"/>
          </a:p>
        </p:txBody>
      </p:sp>
      <p:sp>
        <p:nvSpPr>
          <p:cNvPr id="5" name="Content Placeholder 4"/>
          <p:cNvSpPr>
            <a:spLocks noGrp="1"/>
          </p:cNvSpPr>
          <p:nvPr>
            <p:ph sz="quarter" idx="1"/>
          </p:nvPr>
        </p:nvSpPr>
        <p:spPr/>
        <p:txBody>
          <a:bodyPr/>
          <a:lstStyle/>
          <a:p>
            <a:r>
              <a:rPr lang="en-US" dirty="0" smtClean="0"/>
              <a:t>After </a:t>
            </a:r>
            <a:r>
              <a:rPr lang="en-US" dirty="0" err="1" smtClean="0"/>
              <a:t>Superstorm</a:t>
            </a:r>
            <a:r>
              <a:rPr lang="en-US" dirty="0" smtClean="0"/>
              <a:t> </a:t>
            </a:r>
            <a:r>
              <a:rPr lang="en-US" dirty="0" err="1" smtClean="0"/>
              <a:t>Standy</a:t>
            </a:r>
            <a:r>
              <a:rPr lang="en-US" dirty="0" smtClean="0"/>
              <a:t> in October 2012, President Obama worked with Governor Chris Christie of New Jersey and pledged federal support to help repair the massive </a:t>
            </a:r>
            <a:r>
              <a:rPr lang="en-US" dirty="0" err="1" smtClean="0"/>
              <a:t>strom</a:t>
            </a:r>
            <a:r>
              <a:rPr lang="en-US" dirty="0" smtClean="0"/>
              <a:t> damage throughout the state.</a:t>
            </a:r>
          </a:p>
          <a:p>
            <a:r>
              <a:rPr lang="en-US" dirty="0" smtClean="0"/>
              <a:t>What is this an example of?</a:t>
            </a:r>
          </a:p>
          <a:p>
            <a:pPr lvl="3"/>
            <a:r>
              <a:rPr lang="en-US" dirty="0" smtClean="0"/>
              <a:t>Concurrent power</a:t>
            </a:r>
          </a:p>
          <a:p>
            <a:r>
              <a:rPr lang="en-US" dirty="0" smtClean="0"/>
              <a:t>Why is this an example of concurrent power?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heckerboard(across)">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ox(i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box(in)">
                                      <p:cBhvr>
                                        <p:cTn id="22" dur="5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checkerboard(across)">
                                      <p:cBhvr>
                                        <p:cTn id="2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requirements</a:t>
            </a:r>
            <a:endParaRPr lang="en-US" dirty="0"/>
          </a:p>
        </p:txBody>
      </p:sp>
      <p:sp>
        <p:nvSpPr>
          <p:cNvPr id="3" name="Content Placeholder 2"/>
          <p:cNvSpPr>
            <a:spLocks noGrp="1"/>
          </p:cNvSpPr>
          <p:nvPr>
            <p:ph sz="quarter" idx="1"/>
          </p:nvPr>
        </p:nvSpPr>
        <p:spPr/>
        <p:txBody>
          <a:bodyPr>
            <a:normAutofit/>
          </a:bodyPr>
          <a:lstStyle/>
          <a:p>
            <a:r>
              <a:rPr lang="en-US" dirty="0" smtClean="0"/>
              <a:t>Each state has its own rules and regulations for obtaining a teaching certificate. If a teacher living in Florida would like to move and teach in Texas, he or she would need to pass one or more exams in order to be certified to teach in Texas.</a:t>
            </a:r>
          </a:p>
          <a:p>
            <a:pPr lvl="1"/>
            <a:r>
              <a:rPr lang="en-US" dirty="0" smtClean="0"/>
              <a:t>What is this an example of?</a:t>
            </a:r>
          </a:p>
          <a:p>
            <a:pPr lvl="3"/>
            <a:r>
              <a:rPr lang="en-US" dirty="0" smtClean="0"/>
              <a:t>Reserved</a:t>
            </a:r>
          </a:p>
          <a:p>
            <a:pPr lvl="1"/>
            <a:endParaRPr lang="en-US" dirty="0" smtClean="0"/>
          </a:p>
          <a:p>
            <a:pPr lvl="1"/>
            <a:r>
              <a:rPr lang="en-US" dirty="0" smtClean="0"/>
              <a:t>Why do you think teaching certification requirements are a state decision?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linds(horizontal)">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Declaring war</a:t>
            </a:r>
            <a:endParaRPr lang="en-US" dirty="0"/>
          </a:p>
        </p:txBody>
      </p:sp>
      <p:sp>
        <p:nvSpPr>
          <p:cNvPr id="3" name="Content Placeholder 2"/>
          <p:cNvSpPr>
            <a:spLocks noGrp="1"/>
          </p:cNvSpPr>
          <p:nvPr>
            <p:ph sz="quarter" idx="1"/>
          </p:nvPr>
        </p:nvSpPr>
        <p:spPr/>
        <p:txBody>
          <a:bodyPr/>
          <a:lstStyle/>
          <a:p>
            <a:r>
              <a:rPr lang="en-US" dirty="0" smtClean="0"/>
              <a:t>The state of Montana borders Canada. If a conflict occurs between Montana and Canada, can Montana declare war on Canada?</a:t>
            </a:r>
          </a:p>
          <a:p>
            <a:r>
              <a:rPr lang="en-US" dirty="0" smtClean="0"/>
              <a:t>Why or Why not?</a:t>
            </a:r>
          </a:p>
          <a:p>
            <a:pPr lvl="3"/>
            <a:r>
              <a:rPr lang="en-US" dirty="0" smtClean="0"/>
              <a:t>No, because Declaring war is an enumerated power</a:t>
            </a:r>
          </a:p>
          <a:p>
            <a:r>
              <a:rPr lang="en-US" dirty="0" smtClean="0"/>
              <a:t>What is the benefit of the federal government having the sole power to declare war rather than it being a concurrent or reserved power?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US" dirty="0" smtClean="0"/>
              <a:t>What happens if a state or local government writes a law which conflicts with the US Constitution or federal law?</a:t>
            </a:r>
          </a:p>
          <a:p>
            <a:endParaRPr lang="en-US" dirty="0"/>
          </a:p>
          <a:p>
            <a:pPr lvl="1"/>
            <a:r>
              <a:rPr lang="en-US" dirty="0" smtClean="0"/>
              <a:t>The US constitution is the supreme law of the land and that a state or local government cannot make laws that conflict with the US Constitution or with laws passed by Congress. This is because of the </a:t>
            </a:r>
            <a:r>
              <a:rPr lang="en-US" b="1" u="sng" dirty="0" smtClean="0"/>
              <a:t>Supremacy Clause</a:t>
            </a:r>
            <a:endParaRPr lang="en-US" b="1" u="sng" dirty="0"/>
          </a:p>
        </p:txBody>
      </p:sp>
    </p:spTree>
    <p:extLst>
      <p:ext uri="{BB962C8B-B14F-4D97-AF65-F5344CB8AC3E}">
        <p14:creationId xmlns:p14="http://schemas.microsoft.com/office/powerpoint/2010/main" val="1311179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Federalism	</a:t>
            </a:r>
            <a:endParaRPr lang="en-US" dirty="0"/>
          </a:p>
        </p:txBody>
      </p:sp>
      <p:sp>
        <p:nvSpPr>
          <p:cNvPr id="3" name="Content Placeholder 2"/>
          <p:cNvSpPr>
            <a:spLocks noGrp="1"/>
          </p:cNvSpPr>
          <p:nvPr>
            <p:ph sz="quarter" idx="1"/>
          </p:nvPr>
        </p:nvSpPr>
        <p:spPr/>
        <p:txBody>
          <a:bodyPr/>
          <a:lstStyle/>
          <a:p>
            <a:r>
              <a:rPr lang="en-US" dirty="0" smtClean="0"/>
              <a:t>In this lesson, students will be introduced to the concept of federalism by reading text, examining the US Constitution and applying their understanding to various examples and scenarios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Federalism Vocabulary	</a:t>
            </a:r>
            <a:endParaRPr lang="en-US" dirty="0"/>
          </a:p>
        </p:txBody>
      </p:sp>
      <p:pic>
        <p:nvPicPr>
          <p:cNvPr id="1026" name="Picture 2"/>
          <p:cNvPicPr>
            <a:picLocks noGrp="1" noChangeAspect="1" noChangeArrowheads="1"/>
          </p:cNvPicPr>
          <p:nvPr>
            <p:ph sz="quarter" idx="1"/>
          </p:nvPr>
        </p:nvPicPr>
        <p:blipFill>
          <a:blip r:embed="rId2"/>
          <a:srcRect/>
          <a:stretch>
            <a:fillRect/>
          </a:stretch>
        </p:blipFill>
        <p:spPr bwMode="auto">
          <a:xfrm>
            <a:off x="0" y="2438400"/>
            <a:ext cx="9195925" cy="3581400"/>
          </a:xfrm>
          <a:prstGeom prst="rect">
            <a:avLst/>
          </a:prstGeom>
          <a:noFill/>
          <a:ln w="9525">
            <a:noFill/>
            <a:miter lim="800000"/>
            <a:headEnd/>
            <a:tailEnd/>
          </a:ln>
          <a:effectLst/>
        </p:spPr>
      </p:pic>
      <p:sp>
        <p:nvSpPr>
          <p:cNvPr id="5" name="TextBox 4"/>
          <p:cNvSpPr txBox="1"/>
          <p:nvPr/>
        </p:nvSpPr>
        <p:spPr>
          <a:xfrm>
            <a:off x="381000" y="1600200"/>
            <a:ext cx="8305800" cy="830997"/>
          </a:xfrm>
          <a:prstGeom prst="rect">
            <a:avLst/>
          </a:prstGeom>
          <a:noFill/>
        </p:spPr>
        <p:txBody>
          <a:bodyPr wrap="square" rtlCol="0">
            <a:spAutoFit/>
          </a:bodyPr>
          <a:lstStyle/>
          <a:p>
            <a:r>
              <a:rPr lang="en-US" sz="2400" b="1" dirty="0" smtClean="0"/>
              <a:t>Read each definition silently and draw a visual representation for each term</a:t>
            </a:r>
            <a:endParaRPr lang="en-US" sz="24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Federalism</a:t>
            </a:r>
            <a:endParaRPr lang="en-US" dirty="0"/>
          </a:p>
        </p:txBody>
      </p:sp>
      <p:sp>
        <p:nvSpPr>
          <p:cNvPr id="3" name="Content Placeholder 2"/>
          <p:cNvSpPr>
            <a:spLocks noGrp="1"/>
          </p:cNvSpPr>
          <p:nvPr>
            <p:ph sz="quarter" idx="1"/>
          </p:nvPr>
        </p:nvSpPr>
        <p:spPr/>
        <p:txBody>
          <a:bodyPr/>
          <a:lstStyle/>
          <a:p>
            <a:r>
              <a:rPr lang="en-US" dirty="0" smtClean="0"/>
              <a:t>Read aloud and share your visuals</a:t>
            </a:r>
          </a:p>
          <a:p>
            <a:pPr lvl="2"/>
            <a:r>
              <a:rPr lang="en-US" dirty="0" smtClean="0"/>
              <a:t>Federal Govern</a:t>
            </a:r>
          </a:p>
          <a:p>
            <a:pPr lvl="2"/>
            <a:r>
              <a:rPr lang="en-US" dirty="0" smtClean="0"/>
              <a:t>State Government</a:t>
            </a:r>
          </a:p>
          <a:p>
            <a:pPr lvl="2"/>
            <a:r>
              <a:rPr lang="en-US" dirty="0" smtClean="0"/>
              <a:t>Local Government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Federalism	</a:t>
            </a:r>
            <a:endParaRPr lang="en-US" dirty="0"/>
          </a:p>
        </p:txBody>
      </p:sp>
      <p:pic>
        <p:nvPicPr>
          <p:cNvPr id="2050" name="Picture 2"/>
          <p:cNvPicPr>
            <a:picLocks noGrp="1" noChangeAspect="1" noChangeArrowheads="1"/>
          </p:cNvPicPr>
          <p:nvPr>
            <p:ph sz="quarter" idx="1"/>
          </p:nvPr>
        </p:nvPicPr>
        <p:blipFill>
          <a:blip r:embed="rId2"/>
          <a:srcRect/>
          <a:stretch>
            <a:fillRect/>
          </a:stretch>
        </p:blipFill>
        <p:spPr bwMode="auto">
          <a:xfrm>
            <a:off x="273536" y="1524000"/>
            <a:ext cx="8870464" cy="2209800"/>
          </a:xfrm>
          <a:prstGeom prst="rect">
            <a:avLst/>
          </a:prstGeom>
          <a:noFill/>
          <a:ln w="9525">
            <a:noFill/>
            <a:miter lim="800000"/>
            <a:headEnd/>
            <a:tailEnd/>
          </a:ln>
          <a:effectLst/>
        </p:spPr>
      </p:pic>
      <p:sp>
        <p:nvSpPr>
          <p:cNvPr id="6" name="TextBox 5"/>
          <p:cNvSpPr txBox="1"/>
          <p:nvPr/>
        </p:nvSpPr>
        <p:spPr>
          <a:xfrm>
            <a:off x="228600" y="3733800"/>
            <a:ext cx="8534400" cy="2308324"/>
          </a:xfrm>
          <a:prstGeom prst="rect">
            <a:avLst/>
          </a:prstGeom>
          <a:noFill/>
        </p:spPr>
        <p:txBody>
          <a:bodyPr wrap="square" rtlCol="0">
            <a:spAutoFit/>
          </a:bodyPr>
          <a:lstStyle/>
          <a:p>
            <a:pPr>
              <a:buFont typeface="Arial" pitchFamily="34" charset="0"/>
              <a:buChar char="•"/>
            </a:pPr>
            <a:r>
              <a:rPr lang="en-US" sz="2400" b="1" dirty="0" smtClean="0">
                <a:solidFill>
                  <a:srgbClr val="FF0000"/>
                </a:solidFill>
              </a:rPr>
              <a:t>Federalism is a core democratic principle of our government</a:t>
            </a:r>
          </a:p>
          <a:p>
            <a:pPr>
              <a:buFont typeface="Arial" pitchFamily="34" charset="0"/>
              <a:buChar char="•"/>
            </a:pPr>
            <a:r>
              <a:rPr lang="en-US" sz="2400" b="1" dirty="0" smtClean="0">
                <a:solidFill>
                  <a:srgbClr val="FF0000"/>
                </a:solidFill>
              </a:rPr>
              <a:t>In a federal system, the power of the government is distributed to different levels of government: national (federal), state, and local</a:t>
            </a:r>
          </a:p>
          <a:p>
            <a:pPr>
              <a:buFont typeface="Arial" pitchFamily="34" charset="0"/>
              <a:buChar char="•"/>
            </a:pPr>
            <a:r>
              <a:rPr lang="en-US" sz="2400" b="1" dirty="0" smtClean="0">
                <a:solidFill>
                  <a:srgbClr val="FF0000"/>
                </a:solidFill>
              </a:rPr>
              <a:t>The national government is also referred to as the federal government</a:t>
            </a:r>
            <a:endParaRPr lang="en-US" sz="2400" b="1" dirty="0">
              <a:solidFill>
                <a:srgbClr val="FF0000"/>
              </a:solidFill>
            </a:endParaRPr>
          </a:p>
        </p:txBody>
      </p:sp>
      <p:sp>
        <p:nvSpPr>
          <p:cNvPr id="7" name="TextBox 6"/>
          <p:cNvSpPr txBox="1"/>
          <p:nvPr/>
        </p:nvSpPr>
        <p:spPr>
          <a:xfrm>
            <a:off x="1981200" y="2819400"/>
            <a:ext cx="4572000" cy="369332"/>
          </a:xfrm>
          <a:prstGeom prst="rect">
            <a:avLst/>
          </a:prstGeom>
          <a:noFill/>
        </p:spPr>
        <p:txBody>
          <a:bodyPr wrap="square" rtlCol="0">
            <a:spAutoFit/>
          </a:bodyPr>
          <a:lstStyle/>
          <a:p>
            <a:r>
              <a:rPr lang="en-US" dirty="0" smtClean="0"/>
              <a:t>Add the notes below to your paper</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federalism</a:t>
            </a:r>
            <a:endParaRPr lang="en-US" dirty="0"/>
          </a:p>
        </p:txBody>
      </p:sp>
      <p:pic>
        <p:nvPicPr>
          <p:cNvPr id="3074" name="Picture 2"/>
          <p:cNvPicPr>
            <a:picLocks noGrp="1" noChangeAspect="1" noChangeArrowheads="1"/>
          </p:cNvPicPr>
          <p:nvPr>
            <p:ph sz="quarter" idx="1"/>
          </p:nvPr>
        </p:nvPicPr>
        <p:blipFill>
          <a:blip r:embed="rId2"/>
          <a:srcRect/>
          <a:stretch>
            <a:fillRect/>
          </a:stretch>
        </p:blipFill>
        <p:spPr bwMode="auto">
          <a:xfrm>
            <a:off x="-1" y="1752600"/>
            <a:ext cx="9036423" cy="2438400"/>
          </a:xfrm>
          <a:prstGeom prst="rect">
            <a:avLst/>
          </a:prstGeom>
          <a:noFill/>
          <a:ln w="9525">
            <a:noFill/>
            <a:miter lim="800000"/>
            <a:headEnd/>
            <a:tailEnd/>
          </a:ln>
          <a:effectLst/>
        </p:spPr>
      </p:pic>
      <p:sp>
        <p:nvSpPr>
          <p:cNvPr id="5" name="TextBox 4"/>
          <p:cNvSpPr txBox="1"/>
          <p:nvPr/>
        </p:nvSpPr>
        <p:spPr>
          <a:xfrm>
            <a:off x="381000" y="4343400"/>
            <a:ext cx="7696200" cy="1200329"/>
          </a:xfrm>
          <a:prstGeom prst="rect">
            <a:avLst/>
          </a:prstGeom>
          <a:noFill/>
        </p:spPr>
        <p:txBody>
          <a:bodyPr wrap="square" rtlCol="0">
            <a:spAutoFit/>
          </a:bodyPr>
          <a:lstStyle/>
          <a:p>
            <a:r>
              <a:rPr lang="en-US" dirty="0" err="1" smtClean="0"/>
              <a:t>Vocab</a:t>
            </a:r>
            <a:r>
              <a:rPr lang="en-US" dirty="0" smtClean="0"/>
              <a:t> review</a:t>
            </a:r>
          </a:p>
          <a:p>
            <a:r>
              <a:rPr lang="en-US" dirty="0" smtClean="0"/>
              <a:t>Enumerated powers—Powers given to the federal government, listed in constitution</a:t>
            </a:r>
          </a:p>
          <a:p>
            <a:r>
              <a:rPr lang="en-US" dirty="0" smtClean="0"/>
              <a:t>Concurrent powers—Powers shared by the state and federal government</a:t>
            </a:r>
          </a:p>
          <a:p>
            <a:r>
              <a:rPr lang="en-US" dirty="0" smtClean="0"/>
              <a:t>Reserved powers—Powers given to the states by the federal government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Federalism—Read Aloud</a:t>
            </a:r>
            <a:endParaRPr lang="en-US" dirty="0"/>
          </a:p>
        </p:txBody>
      </p:sp>
      <p:pic>
        <p:nvPicPr>
          <p:cNvPr id="4098" name="Picture 2"/>
          <p:cNvPicPr>
            <a:picLocks noGrp="1" noChangeAspect="1" noChangeArrowheads="1"/>
          </p:cNvPicPr>
          <p:nvPr>
            <p:ph sz="quarter" idx="1"/>
          </p:nvPr>
        </p:nvPicPr>
        <p:blipFill>
          <a:blip r:embed="rId2"/>
          <a:srcRect/>
          <a:stretch>
            <a:fillRect/>
          </a:stretch>
        </p:blipFill>
        <p:spPr bwMode="auto">
          <a:xfrm>
            <a:off x="0" y="1524000"/>
            <a:ext cx="9170814" cy="419100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reading 	</a:t>
            </a:r>
            <a:endParaRPr lang="en-US" dirty="0"/>
          </a:p>
        </p:txBody>
      </p:sp>
      <p:sp>
        <p:nvSpPr>
          <p:cNvPr id="3" name="Content Placeholder 2"/>
          <p:cNvSpPr>
            <a:spLocks noGrp="1"/>
          </p:cNvSpPr>
          <p:nvPr>
            <p:ph sz="quarter" idx="1"/>
          </p:nvPr>
        </p:nvSpPr>
        <p:spPr>
          <a:xfrm>
            <a:off x="612648" y="1600200"/>
            <a:ext cx="8153400" cy="1676400"/>
          </a:xfrm>
        </p:spPr>
        <p:txBody>
          <a:bodyPr/>
          <a:lstStyle/>
          <a:p>
            <a:r>
              <a:rPr lang="en-US" dirty="0" smtClean="0"/>
              <a:t>After reading the two paragraphs on federalism  the chart at the top of the back page </a:t>
            </a:r>
            <a:r>
              <a:rPr lang="en-US" b="1" dirty="0" smtClean="0"/>
              <a:t>define the term federalism in your own words</a:t>
            </a:r>
          </a:p>
          <a:p>
            <a:endParaRPr lang="en-US" b="1" dirty="0"/>
          </a:p>
        </p:txBody>
      </p:sp>
      <p:pic>
        <p:nvPicPr>
          <p:cNvPr id="5123" name="Picture 3"/>
          <p:cNvPicPr>
            <a:picLocks noChangeAspect="1" noChangeArrowheads="1"/>
          </p:cNvPicPr>
          <p:nvPr/>
        </p:nvPicPr>
        <p:blipFill>
          <a:blip r:embed="rId2"/>
          <a:srcRect/>
          <a:stretch>
            <a:fillRect/>
          </a:stretch>
        </p:blipFill>
        <p:spPr bwMode="auto">
          <a:xfrm>
            <a:off x="381000" y="3429000"/>
            <a:ext cx="8763000" cy="1434097"/>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10</a:t>
            </a:r>
            <a:r>
              <a:rPr lang="en-US" baseline="30000" dirty="0" smtClean="0"/>
              <a:t>th</a:t>
            </a:r>
            <a:r>
              <a:rPr lang="en-US" dirty="0" smtClean="0"/>
              <a:t> Amendment</a:t>
            </a:r>
            <a:endParaRPr lang="en-US" dirty="0"/>
          </a:p>
        </p:txBody>
      </p:sp>
      <p:sp>
        <p:nvSpPr>
          <p:cNvPr id="3" name="Content Placeholder 2"/>
          <p:cNvSpPr>
            <a:spLocks noGrp="1"/>
          </p:cNvSpPr>
          <p:nvPr>
            <p:ph sz="quarter" idx="1"/>
          </p:nvPr>
        </p:nvSpPr>
        <p:spPr/>
        <p:txBody>
          <a:bodyPr/>
          <a:lstStyle/>
          <a:p>
            <a:r>
              <a:rPr lang="en-US" i="1" dirty="0" smtClean="0"/>
              <a:t>The powers not delegated to the United States by the constitution, nor prohibited by it to the states, are reserved to the State respectively, or to the people.</a:t>
            </a:r>
          </a:p>
          <a:p>
            <a:endParaRPr lang="en-US" i="1" dirty="0" smtClean="0"/>
          </a:p>
          <a:p>
            <a:r>
              <a:rPr lang="en-US" dirty="0" smtClean="0"/>
              <a:t>Remember: Reserved powers have an S in the middle this will help you remember that they are STATE powers!</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103</TotalTime>
  <Words>649</Words>
  <Application>Microsoft Office PowerPoint</Application>
  <PresentationFormat>On-screen Show (4:3)</PresentationFormat>
  <Paragraphs>63</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Tw Cen MT</vt:lpstr>
      <vt:lpstr>Wingdings</vt:lpstr>
      <vt:lpstr>Wingdings 2</vt:lpstr>
      <vt:lpstr>Median</vt:lpstr>
      <vt:lpstr>Federalism SS.7.C.3.4—identify the relationship and division of powers between the federal government and state governments </vt:lpstr>
      <vt:lpstr>Federalism </vt:lpstr>
      <vt:lpstr>Federalism Vocabulary </vt:lpstr>
      <vt:lpstr>Federalism</vt:lpstr>
      <vt:lpstr>Federalism </vt:lpstr>
      <vt:lpstr>federalism</vt:lpstr>
      <vt:lpstr>Federalism—Read Aloud</vt:lpstr>
      <vt:lpstr>After reading  </vt:lpstr>
      <vt:lpstr>The 10th Amendment</vt:lpstr>
      <vt:lpstr>10th amendment </vt:lpstr>
      <vt:lpstr>December 1st </vt:lpstr>
      <vt:lpstr>Who has the power? </vt:lpstr>
      <vt:lpstr>Partner activity </vt:lpstr>
      <vt:lpstr>Review discussion</vt:lpstr>
      <vt:lpstr>Scenarios</vt:lpstr>
      <vt:lpstr>Superstorm Sandy</vt:lpstr>
      <vt:lpstr>Teaching requirements</vt:lpstr>
      <vt:lpstr>Declaring war</vt:lpstr>
      <vt:lpstr>PowerPoint Presentation</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Federalism SS.7.C.3.4—identify the relationship and division of powers between the federal government and state governments</dc:title>
  <dc:creator>Lauren Shelton</dc:creator>
  <cp:lastModifiedBy>Lauren Shelton</cp:lastModifiedBy>
  <cp:revision>8</cp:revision>
  <dcterms:created xsi:type="dcterms:W3CDTF">2014-11-10T01:19:14Z</dcterms:created>
  <dcterms:modified xsi:type="dcterms:W3CDTF">2014-11-20T23:21:57Z</dcterms:modified>
</cp:coreProperties>
</file>