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9850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7" autoAdjust="0"/>
    <p:restoredTop sz="92367" autoAdjust="0"/>
  </p:normalViewPr>
  <p:slideViewPr>
    <p:cSldViewPr snapToObjects="1">
      <p:cViewPr varScale="1">
        <p:scale>
          <a:sx n="85" d="100"/>
          <a:sy n="85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BE45-72E5-F347-B6CE-B04AE9DC2DB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270445" y="3425079"/>
            <a:ext cx="2183509" cy="468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804343" y="3632044"/>
            <a:ext cx="2183512" cy="419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 descr="http://ecx.images-amazon.com/images/I/91tUULWgjJL._SL1500_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3883" y="4989052"/>
            <a:ext cx="1258948" cy="1549181"/>
          </a:xfrm>
          <a:prstGeom prst="rect">
            <a:avLst/>
          </a:prstGeom>
          <a:noFill/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rcRect l="1207" t="4429" r="3057" b="6937"/>
          <a:stretch>
            <a:fillRect/>
          </a:stretch>
        </p:blipFill>
        <p:spPr>
          <a:xfrm>
            <a:off x="2425276" y="2849015"/>
            <a:ext cx="3337526" cy="134270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833046" y="-710755"/>
            <a:ext cx="1421508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2425276" y="132488"/>
            <a:ext cx="3328290" cy="247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4809" y="1845568"/>
            <a:ext cx="1906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Rockwell Condensed" panose="02060603050405020104" pitchFamily="18" charset="0"/>
                <a:cs typeface="Universal College draft_DEMO"/>
              </a:rPr>
              <a:t>7th Grade Civics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5059" y="2991111"/>
            <a:ext cx="31835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Bradley Hand ITC" panose="03070402050302030203" pitchFamily="66" charset="0"/>
                <a:cs typeface="Covered By Your Grace"/>
              </a:rPr>
              <a:t>Ms. Shelton</a:t>
            </a:r>
          </a:p>
          <a:p>
            <a:r>
              <a:rPr lang="en-US" sz="2400" dirty="0" smtClean="0">
                <a:latin typeface="Book Antiqua" pitchFamily="18" charset="0"/>
                <a:cs typeface="Covered By Your Grace"/>
              </a:rPr>
              <a:t>Sheltla@bay.k12.fl.us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943600" y="1676400"/>
            <a:ext cx="3048000" cy="2819400"/>
          </a:xfrm>
          <a:prstGeom prst="roundRect">
            <a:avLst>
              <a:gd name="adj" fmla="val 12602"/>
            </a:avLst>
          </a:prstGeom>
          <a:noFill/>
          <a:ln w="47625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5100" y="1752600"/>
            <a:ext cx="1866900" cy="40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>
          <a:xfrm>
            <a:off x="6019800" y="2123153"/>
            <a:ext cx="2895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Register to receive text messages and/or </a:t>
            </a:r>
          </a:p>
          <a:p>
            <a:pPr algn="ctr"/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e-mail messages with reminders, homework assignments, and other class information.</a:t>
            </a:r>
          </a:p>
          <a:p>
            <a:pPr algn="ctr"/>
            <a:endParaRPr lang="en-US" sz="1200" b="1" dirty="0" smtClean="0">
              <a:latin typeface="Californian FB" panose="0207040306080B030204" pitchFamily="18" charset="0"/>
              <a:ea typeface="FangSong" panose="02010609060101010101" pitchFamily="49" charset="-122"/>
              <a:cs typeface="Aparajita" panose="020B0604020202020204" pitchFamily="34" charset="0"/>
            </a:endParaRPr>
          </a:p>
          <a:p>
            <a:pPr algn="ctr"/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When you sign up, remind101 will not share your phone number/email address so everything stays private!</a:t>
            </a:r>
          </a:p>
          <a:p>
            <a:pPr algn="ctr"/>
            <a:endParaRPr lang="en-US" sz="1200" b="1" u="sng" dirty="0" smtClean="0">
              <a:latin typeface="Californian FB" panose="0207040306080B030204" pitchFamily="18" charset="0"/>
              <a:ea typeface="FangSong" panose="02010609060101010101" pitchFamily="49" charset="-122"/>
              <a:cs typeface="Aparajita" panose="020B0604020202020204" pitchFamily="34" charset="0"/>
            </a:endParaRPr>
          </a:p>
          <a:p>
            <a:pPr algn="ctr"/>
            <a:r>
              <a:rPr lang="en-US" sz="1200" b="1" u="sng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Class codes</a:t>
            </a:r>
          </a:p>
          <a:p>
            <a:pPr algn="ctr"/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Civics (2</a:t>
            </a:r>
            <a:r>
              <a:rPr lang="en-US" sz="1200" b="1" baseline="30000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nd</a:t>
            </a:r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, 3</a:t>
            </a:r>
            <a:r>
              <a:rPr lang="en-US" sz="1200" b="1" baseline="30000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rd</a:t>
            </a:r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, 4</a:t>
            </a:r>
            <a:r>
              <a:rPr lang="en-US" sz="1200" b="1" baseline="30000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th</a:t>
            </a:r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, 5</a:t>
            </a:r>
            <a:r>
              <a:rPr lang="en-US" sz="1200" b="1" baseline="30000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th</a:t>
            </a:r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, 7</a:t>
            </a:r>
            <a:r>
              <a:rPr lang="en-US" sz="1200" b="1" baseline="30000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th</a:t>
            </a:r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 pd): 86869</a:t>
            </a:r>
          </a:p>
          <a:p>
            <a:pPr algn="ctr"/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Advanced Civics (1</a:t>
            </a:r>
            <a:r>
              <a:rPr lang="en-US" sz="1200" b="1" baseline="30000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st</a:t>
            </a:r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, 6</a:t>
            </a:r>
            <a:r>
              <a:rPr lang="en-US" sz="1200" b="1" baseline="30000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th</a:t>
            </a:r>
            <a:r>
              <a:rPr lang="en-US" sz="1200" b="1" dirty="0" smtClean="0">
                <a:latin typeface="Californian FB" panose="0207040306080B030204" pitchFamily="18" charset="0"/>
                <a:ea typeface="FangSong" panose="02010609060101010101" pitchFamily="49" charset="-122"/>
                <a:cs typeface="Aparajita" panose="020B0604020202020204" pitchFamily="34" charset="0"/>
              </a:rPr>
              <a:t> pd): 868699</a:t>
            </a:r>
          </a:p>
          <a:p>
            <a:pPr algn="ctr"/>
            <a:endParaRPr lang="en-US" sz="1200" b="1" dirty="0" smtClean="0">
              <a:latin typeface="Californian FB" panose="0207040306080B030204" pitchFamily="18" charset="0"/>
              <a:ea typeface="FangSong" panose="02010609060101010101" pitchFamily="49" charset="-122"/>
              <a:cs typeface="Aparajita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00598" y="5137850"/>
            <a:ext cx="27138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1600" dirty="0" smtClean="0">
                <a:latin typeface="Californian FB" pitchFamily="18" charset="0"/>
                <a:ea typeface="Batang" pitchFamily="18" charset="-127"/>
                <a:cs typeface="Bell Gothic Std Bold"/>
              </a:rPr>
              <a:t>2-Composition notebooks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Californian FB" pitchFamily="18" charset="0"/>
                <a:ea typeface="Batang" pitchFamily="18" charset="-127"/>
                <a:cs typeface="Bell Gothic Std Bold"/>
              </a:rPr>
              <a:t>Glue sticks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Californian FB" pitchFamily="18" charset="0"/>
                <a:ea typeface="Batang" pitchFamily="18" charset="-127"/>
                <a:cs typeface="Bell Gothic Std Bold"/>
              </a:rPr>
              <a:t>Highlighters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Californian FB" pitchFamily="18" charset="0"/>
                <a:ea typeface="Batang" pitchFamily="18" charset="-127"/>
                <a:cs typeface="Bell Gothic Std Bold"/>
              </a:rPr>
              <a:t>Pencils 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Californian FB" pitchFamily="18" charset="0"/>
                <a:ea typeface="Batang" pitchFamily="18" charset="-127"/>
                <a:cs typeface="Bell Gothic Std Bold"/>
              </a:rPr>
              <a:t>3 pronged folder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Californian FB" pitchFamily="18" charset="0"/>
                <a:ea typeface="Batang" pitchFamily="18" charset="-127"/>
                <a:cs typeface="Bell Gothic Std Bold"/>
              </a:rPr>
              <a:t>White copy paper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00598" y="4630020"/>
            <a:ext cx="3888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Orange LET" pitchFamily="2" charset="0"/>
                <a:ea typeface="Batang" pitchFamily="18" charset="-127"/>
                <a:cs typeface="Miriam" pitchFamily="34" charset="-79"/>
              </a:rPr>
              <a:t>Supply List</a:t>
            </a:r>
            <a:endParaRPr lang="en-US" sz="3200" b="1" dirty="0">
              <a:latin typeface="Orange LET" pitchFamily="2" charset="0"/>
              <a:ea typeface="Batang" pitchFamily="18" charset="-127"/>
              <a:cs typeface="Miriam" pitchFamily="34" charset="-79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31645" y="3322722"/>
            <a:ext cx="2260467" cy="1307298"/>
          </a:xfrm>
          <a:prstGeom prst="roundRect">
            <a:avLst>
              <a:gd name="adj" fmla="val 12602"/>
            </a:avLst>
          </a:prstGeom>
          <a:noFill/>
          <a:ln w="31750" cap="sq">
            <a:solidFill>
              <a:schemeClr val="tx1"/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Bozeman Cres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0375" y="9524"/>
            <a:ext cx="1295400" cy="1743076"/>
          </a:xfrm>
          <a:prstGeom prst="rect">
            <a:avLst/>
          </a:prstGeom>
          <a:noFill/>
        </p:spPr>
      </p:pic>
      <p:sp>
        <p:nvSpPr>
          <p:cNvPr id="2052" name="AutoShape 4" descr="Image result for composition not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Image result for composition not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2" name="Picture 14" descr="http://di5cp8ixdolg4.cloudfront.net/images/products/23776b.jpg"/>
          <p:cNvPicPr>
            <a:picLocks noChangeAspect="1" noChangeArrowheads="1"/>
          </p:cNvPicPr>
          <p:nvPr/>
        </p:nvPicPr>
        <p:blipFill>
          <a:blip r:embed="rId8"/>
          <a:srcRect l="41379" t="5462" r="40690" b="2935"/>
          <a:stretch>
            <a:fillRect/>
          </a:stretch>
        </p:blipFill>
        <p:spPr bwMode="auto">
          <a:xfrm rot="1633181">
            <a:off x="8383554" y="5328254"/>
            <a:ext cx="437971" cy="1516054"/>
          </a:xfrm>
          <a:prstGeom prst="rect">
            <a:avLst/>
          </a:prstGeom>
          <a:noFill/>
        </p:spPr>
      </p:pic>
      <p:pic>
        <p:nvPicPr>
          <p:cNvPr id="2068" name="Picture 20" descr="weebly 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86700" y="1072092"/>
            <a:ext cx="1104900" cy="429684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6019800" y="191116"/>
            <a:ext cx="30941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ump Demi Bold LET" pitchFamily="2" charset="0"/>
              </a:rPr>
              <a:t>Class Website</a:t>
            </a:r>
          </a:p>
          <a:p>
            <a:r>
              <a:rPr lang="en-US" sz="2000" i="1" dirty="0" smtClean="0">
                <a:latin typeface="Malgun Gothic" pitchFamily="34" charset="-127"/>
                <a:ea typeface="Malgun Gothic" pitchFamily="34" charset="-127"/>
              </a:rPr>
              <a:t>Sheltoncivics.weebly.com</a:t>
            </a:r>
            <a:endParaRPr lang="en-US" sz="2000" i="1" dirty="0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64809" y="1845568"/>
            <a:ext cx="1906602" cy="1281467"/>
          </a:xfrm>
          <a:prstGeom prst="roundRect">
            <a:avLst>
              <a:gd name="adj" fmla="val 4118"/>
            </a:avLst>
          </a:prstGeom>
          <a:noFill/>
          <a:ln w="47625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AutoShape 22" descr="https://img1.etsystatic.com/009/0/6542923/il_fullxfull.465995713_1bu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2" name="AutoShape 24" descr="https://img1.etsystatic.com/009/0/6542923/il_fullxfull.465995713_1bu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4" name="AutoShape 26" descr="https://img1.etsystatic.com/009/0/6542923/il_fullxfull.465995713_1bu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6" name="AutoShape 28" descr="https://img1.etsystatic.com/009/0/6542923/il_fullxfull.465995713_1bu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70042" y="153384"/>
            <a:ext cx="318352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Candara" pitchFamily="34" charset="0"/>
              </a:rPr>
              <a:t>Course Description</a:t>
            </a:r>
            <a:endParaRPr lang="en-US" sz="2000" i="1" dirty="0" smtClean="0">
              <a:latin typeface="Candara" pitchFamily="34" charset="0"/>
            </a:endParaRPr>
          </a:p>
          <a:p>
            <a:r>
              <a:rPr lang="en-US" sz="1600" dirty="0" smtClean="0">
                <a:latin typeface="Orange LET" pitchFamily="2" charset="0"/>
              </a:rPr>
              <a:t>The primary content for the course pertains to the principles, functions, and organization of government; the origins of the American political system; the roles, rights, responsibilities of United States citizens; and methods of active participation in our political system. The course is embedded with strong geographic and economic components to support civics education instruction.</a:t>
            </a:r>
            <a:endParaRPr lang="en-US" sz="1600" dirty="0">
              <a:latin typeface="Orange LET" pitchFamily="2" charset="0"/>
            </a:endParaRPr>
          </a:p>
        </p:txBody>
      </p:sp>
      <p:pic>
        <p:nvPicPr>
          <p:cNvPr id="2082" name="Picture 34" descr="http://fldoe.org/core/fileparse.php/3/urlt/eoc_logo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93668" y="6178571"/>
            <a:ext cx="1202133" cy="528939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131645" y="4685856"/>
            <a:ext cx="436415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isterEarl BT" pitchFamily="66" charset="0"/>
              </a:rPr>
              <a:t>End-of-Course Exam</a:t>
            </a:r>
          </a:p>
          <a:p>
            <a:r>
              <a:rPr lang="en-US" dirty="0" smtClean="0">
                <a:latin typeface="Tempus Sans ITC" pitchFamily="82" charset="0"/>
              </a:rPr>
              <a:t>The Florida EOC is a state administered exam that all 7th grade students will take  in the spring of 2016. This exam will count as </a:t>
            </a:r>
            <a:r>
              <a:rPr lang="en-US" b="1" dirty="0" smtClean="0">
                <a:latin typeface="Tempus Sans ITC" pitchFamily="82" charset="0"/>
              </a:rPr>
              <a:t>30% of students final grade in Civics</a:t>
            </a:r>
            <a:r>
              <a:rPr lang="en-US" sz="2000" b="1" dirty="0" smtClean="0">
                <a:latin typeface="MisterEarl BT" pitchFamily="66" charset="0"/>
              </a:rPr>
              <a:t>.</a:t>
            </a:r>
            <a:endParaRPr lang="en-US" sz="2000" b="1" dirty="0">
              <a:latin typeface="MisterEarl BT" pitchFamily="66" charset="0"/>
            </a:endParaRPr>
          </a:p>
        </p:txBody>
      </p:sp>
      <p:sp>
        <p:nvSpPr>
          <p:cNvPr id="2" name="AutoShape 2" descr="Image result for quizle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quizle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quizle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quizle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 descr="Image result for quizle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AutoShape 12" descr="Image result for quizle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https://upload.wikimedia.org/wikipedia/commons/7/75/Quizlet-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Quizlet"/>
          <p:cNvPicPr>
            <a:picLocks noChangeAspect="1" noChangeArrowheads="1"/>
          </p:cNvPicPr>
          <p:nvPr/>
        </p:nvPicPr>
        <p:blipFill>
          <a:blip r:embed="rId11"/>
          <a:srcRect l="11760" t="11389" r="15866" b="23871"/>
          <a:stretch>
            <a:fillRect/>
          </a:stretch>
        </p:blipFill>
        <p:spPr bwMode="auto">
          <a:xfrm>
            <a:off x="1182687" y="4064239"/>
            <a:ext cx="1146175" cy="431561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131645" y="3322722"/>
            <a:ext cx="2260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empus Sans ITC" pitchFamily="82" charset="0"/>
              </a:rPr>
              <a:t>Study on the go! </a:t>
            </a:r>
          </a:p>
          <a:p>
            <a:r>
              <a:rPr lang="en-US" sz="1200" dirty="0" smtClean="0">
                <a:latin typeface="Tempus Sans ITC" pitchFamily="82" charset="0"/>
              </a:rPr>
              <a:t>Download </a:t>
            </a:r>
            <a:r>
              <a:rPr lang="en-US" sz="1200" dirty="0" err="1" smtClean="0">
                <a:latin typeface="Tempus Sans ITC" pitchFamily="82" charset="0"/>
              </a:rPr>
              <a:t>Quizlet</a:t>
            </a:r>
            <a:r>
              <a:rPr lang="en-US" sz="1200" dirty="0" smtClean="0">
                <a:latin typeface="Tempus Sans ITC" pitchFamily="82" charset="0"/>
              </a:rPr>
              <a:t> and help yourself study! SHELTLA is my username!</a:t>
            </a:r>
            <a:endParaRPr lang="en-US" sz="1200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46562" y="1493459"/>
            <a:ext cx="2335888" cy="327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52399" y="2209800"/>
            <a:ext cx="3314699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 smtClean="0">
              <a:latin typeface="Comic Sans MS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Comic Sans MS"/>
                <a:ea typeface="Times New Roman"/>
                <a:cs typeface="Times New Roman"/>
              </a:rPr>
              <a:t>_________________________________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Student Name	</a:t>
            </a:r>
          </a:p>
          <a:p>
            <a:endParaRPr lang="en-US" sz="1100" dirty="0" smtClean="0">
              <a:latin typeface="Bell Gothic Std Bold"/>
              <a:ea typeface="Times New Roman"/>
              <a:cs typeface="Times New Roman"/>
            </a:endParaRPr>
          </a:p>
          <a:p>
            <a:endParaRPr lang="en-US" sz="1100" dirty="0" smtClean="0">
              <a:latin typeface="Bell Gothic Std Bold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Comic Sans MS"/>
                <a:ea typeface="Times New Roman"/>
                <a:cs typeface="Times New Roman"/>
              </a:rPr>
              <a:t>_________________________________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Student Signature					</a:t>
            </a:r>
          </a:p>
          <a:p>
            <a:endParaRPr lang="en-US" sz="1100" dirty="0" smtClean="0">
              <a:latin typeface="Bell Gothic Std Bold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Comic Sans MS"/>
                <a:ea typeface="Times New Roman"/>
                <a:cs typeface="Times New Roman"/>
              </a:rPr>
              <a:t>_____________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Date						</a:t>
            </a:r>
            <a:endParaRPr lang="en-US" sz="1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2" y="981164"/>
            <a:ext cx="3276600" cy="523220"/>
          </a:xfrm>
          <a:prstGeom prst="roundRect">
            <a:avLst>
              <a:gd name="adj" fmla="val 12602"/>
            </a:avLst>
          </a:prstGeom>
          <a:noFill/>
          <a:ln w="47625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1503" y="3933734"/>
            <a:ext cx="2285991" cy="327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76202" y="981164"/>
            <a:ext cx="3276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Bell Gothic Std Bold"/>
                <a:ea typeface="Times New Roman"/>
                <a:cs typeface="Times New Roman"/>
              </a:rPr>
              <a:t>I have read and understand </a:t>
            </a:r>
            <a:br>
              <a:rPr lang="en-US" sz="1400" dirty="0" smtClean="0">
                <a:latin typeface="Bell Gothic Std Bold"/>
                <a:ea typeface="Times New Roman"/>
                <a:cs typeface="Times New Roman"/>
              </a:rPr>
            </a:br>
            <a:r>
              <a:rPr lang="en-US" sz="1400" dirty="0" smtClean="0">
                <a:latin typeface="Bell Gothic Std Bold"/>
                <a:ea typeface="Times New Roman"/>
                <a:cs typeface="Times New Roman"/>
              </a:rPr>
              <a:t>the course guide.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76205" y="4592494"/>
            <a:ext cx="33146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 smtClean="0">
              <a:latin typeface="Comic Sans MS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Comic Sans MS"/>
                <a:ea typeface="Times New Roman"/>
                <a:cs typeface="Times New Roman"/>
              </a:rPr>
              <a:t>_________________________________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Parent/Guardian Name	</a:t>
            </a:r>
          </a:p>
          <a:p>
            <a:endParaRPr lang="en-US" sz="1100" dirty="0" smtClean="0">
              <a:latin typeface="Bell Gothic Std Bold"/>
              <a:ea typeface="Times New Roman"/>
              <a:cs typeface="Times New Roman"/>
            </a:endParaRPr>
          </a:p>
          <a:p>
            <a:endParaRPr lang="en-US" sz="1100" dirty="0" smtClean="0">
              <a:latin typeface="Bell Gothic Std Bold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Comic Sans MS"/>
                <a:ea typeface="Times New Roman"/>
                <a:cs typeface="Times New Roman"/>
              </a:rPr>
              <a:t>_________________________________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Parent/Guardian Signature					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endParaRPr lang="en-US" sz="1100" dirty="0" smtClean="0">
              <a:latin typeface="Bell Gothic Std Bold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Comic Sans MS"/>
                <a:ea typeface="Times New Roman"/>
                <a:cs typeface="Times New Roman"/>
              </a:rPr>
              <a:t>_____________</a:t>
            </a:r>
            <a:endParaRPr lang="en-US" sz="12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US" sz="1100" dirty="0" smtClean="0">
                <a:latin typeface="Bell Gothic Std Bold"/>
                <a:ea typeface="Times New Roman"/>
                <a:cs typeface="Times New Roman"/>
              </a:rPr>
              <a:t>Date							</a:t>
            </a:r>
            <a:endParaRPr lang="en-US" sz="1200" dirty="0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-37302" y="3286358"/>
            <a:ext cx="6858000" cy="1588"/>
          </a:xfrm>
          <a:prstGeom prst="line">
            <a:avLst/>
          </a:prstGeom>
          <a:ln w="635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657600" y="53713"/>
            <a:ext cx="342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Grading Policy</a:t>
            </a:r>
            <a:endParaRPr lang="en-US" dirty="0" smtClean="0"/>
          </a:p>
          <a:p>
            <a:r>
              <a:rPr lang="en-US" sz="1400" dirty="0" smtClean="0">
                <a:latin typeface="Garamond" pitchFamily="18" charset="0"/>
              </a:rPr>
              <a:t>Student grades are based upon mastery of Next Generation Sunshine State Standards. In this course I will be using both Formative and Summative assessments to guide instruction and provide students with feedback throughout the learning process. 100% of the student grade will consist of standard based tests, projects,  quizzes and presentations. Formative assessments will also be used to provide students with feedback before a summative assessment.</a:t>
            </a:r>
          </a:p>
          <a:p>
            <a:r>
              <a:rPr lang="en-US" sz="1400" dirty="0" smtClean="0">
                <a:latin typeface="Garamond" pitchFamily="18" charset="0"/>
              </a:rPr>
              <a:t>Here is a quick link to the FOCUS website where you can see what your current grade is.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2050" name="AutoShape 2" descr="https://html1-f.scribdassets.com/hm7nu82bk3zr0dn/images/2-71a63731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https://html1-f.scribdassets.com/hm7nu82bk3zr0dn/images/2-71a63731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 descr="qrcode-1.14793893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7086600" y="842826"/>
            <a:ext cx="1358476" cy="121457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657600" y="3376374"/>
            <a:ext cx="4191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Retake Policy</a:t>
            </a:r>
            <a:endParaRPr lang="en-US" dirty="0" smtClean="0"/>
          </a:p>
          <a:p>
            <a:r>
              <a:rPr lang="en-US" sz="1600" dirty="0" smtClean="0"/>
              <a:t>Students who request to re-take assessments must have completed all formative assignments and remediation assignments BEFORE they are able to re-take any assessment. Students have 5 school days to re-take an assessment and the re-take grade will replace the previous test score</a:t>
            </a:r>
            <a:endParaRPr lang="en-US" sz="16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468684" y="53712"/>
            <a:ext cx="4976389" cy="324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4919257" y="1995957"/>
            <a:ext cx="1921497" cy="468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4" name="AutoShape 6" descr="https://html1-f.scribdassets.com/hm7nu82bk3zr0dn/images/2-71a63731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52399" y="53713"/>
            <a:ext cx="3200402" cy="814511"/>
          </a:xfrm>
          <a:prstGeom prst="roundRect">
            <a:avLst>
              <a:gd name="adj" fmla="val 12602"/>
            </a:avLst>
          </a:prstGeom>
          <a:noFill/>
          <a:ln w="31750" cap="sq">
            <a:solidFill>
              <a:schemeClr val="tx1"/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60375" y="160338"/>
            <a:ext cx="2663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Garamond" pitchFamily="18" charset="0"/>
              </a:rPr>
              <a:t>7</a:t>
            </a:r>
            <a:r>
              <a:rPr lang="en-US" sz="2000" b="1" baseline="30000" dirty="0" smtClean="0">
                <a:latin typeface="Garamond" pitchFamily="18" charset="0"/>
              </a:rPr>
              <a:t>th</a:t>
            </a:r>
            <a:r>
              <a:rPr lang="en-US" sz="2000" b="1" dirty="0" smtClean="0">
                <a:latin typeface="Garamond" pitchFamily="18" charset="0"/>
              </a:rPr>
              <a:t> Grade Civics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Ms. Shelton</a:t>
            </a:r>
            <a:endParaRPr lang="en-US" sz="2000" b="1" dirty="0">
              <a:latin typeface="Garamond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rcRect l="1207" t="4429" r="3057" b="6937"/>
          <a:stretch>
            <a:fillRect/>
          </a:stretch>
        </p:blipFill>
        <p:spPr>
          <a:xfrm>
            <a:off x="3351219" y="5297872"/>
            <a:ext cx="5242526" cy="13427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666756" y="5485046"/>
            <a:ext cx="4482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onotype Corsiva" pitchFamily="66" charset="0"/>
              </a:rPr>
              <a:t>Education is the most powerful weapon which you can use the change the world.</a:t>
            </a:r>
          </a:p>
          <a:p>
            <a:r>
              <a:rPr lang="en-US" sz="2000" dirty="0" smtClean="0">
                <a:latin typeface="Monotype Corsiva" pitchFamily="66" charset="0"/>
              </a:rPr>
              <a:t>					-Nelson Mandela</a:t>
            </a:r>
            <a:endParaRPr lang="en-US" sz="2000" dirty="0">
              <a:latin typeface="Monotype Corsiva" pitchFamily="66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165539" y="3283743"/>
            <a:ext cx="6858000" cy="1588"/>
          </a:xfrm>
          <a:prstGeom prst="line">
            <a:avLst/>
          </a:prstGeom>
          <a:ln w="635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227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26" baseType="lpstr">
      <vt:lpstr>Batang</vt:lpstr>
      <vt:lpstr>FangSong</vt:lpstr>
      <vt:lpstr>Malgun Gothic</vt:lpstr>
      <vt:lpstr>Aparajita</vt:lpstr>
      <vt:lpstr>Arial</vt:lpstr>
      <vt:lpstr>Bell Gothic Std Bold</vt:lpstr>
      <vt:lpstr>Book Antiqua</vt:lpstr>
      <vt:lpstr>Bradley Hand ITC</vt:lpstr>
      <vt:lpstr>Calibri</vt:lpstr>
      <vt:lpstr>Californian FB</vt:lpstr>
      <vt:lpstr>Candara</vt:lpstr>
      <vt:lpstr>Comic Sans MS</vt:lpstr>
      <vt:lpstr>Covered By Your Grace</vt:lpstr>
      <vt:lpstr>Garamond</vt:lpstr>
      <vt:lpstr>Miriam</vt:lpstr>
      <vt:lpstr>MisterEarl BT</vt:lpstr>
      <vt:lpstr>Monotype Corsiva</vt:lpstr>
      <vt:lpstr>Orange LET</vt:lpstr>
      <vt:lpstr>Pump Demi Bold LET</vt:lpstr>
      <vt:lpstr>Rockwell Condensed</vt:lpstr>
      <vt:lpstr>Tempus Sans ITC</vt:lpstr>
      <vt:lpstr>Times New Roman</vt:lpstr>
      <vt:lpstr>Universal College draft_DEMO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Lauren Shelton</cp:lastModifiedBy>
  <cp:revision>32</cp:revision>
  <cp:lastPrinted>2015-08-18T13:17:41Z</cp:lastPrinted>
  <dcterms:created xsi:type="dcterms:W3CDTF">2013-08-17T01:12:26Z</dcterms:created>
  <dcterms:modified xsi:type="dcterms:W3CDTF">2015-08-18T21:20:24Z</dcterms:modified>
</cp:coreProperties>
</file>